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64" r:id="rId2"/>
    <p:sldId id="383" r:id="rId3"/>
    <p:sldId id="334" r:id="rId4"/>
    <p:sldId id="335" r:id="rId5"/>
    <p:sldId id="336" r:id="rId6"/>
    <p:sldId id="337" r:id="rId7"/>
    <p:sldId id="339" r:id="rId8"/>
    <p:sldId id="340" r:id="rId9"/>
    <p:sldId id="381" r:id="rId10"/>
    <p:sldId id="342" r:id="rId11"/>
    <p:sldId id="382" r:id="rId12"/>
    <p:sldId id="345" r:id="rId13"/>
    <p:sldId id="359" r:id="rId14"/>
    <p:sldId id="350" r:id="rId15"/>
    <p:sldId id="414" r:id="rId16"/>
    <p:sldId id="451" r:id="rId17"/>
    <p:sldId id="442" r:id="rId18"/>
    <p:sldId id="443" r:id="rId19"/>
    <p:sldId id="384" r:id="rId20"/>
    <p:sldId id="351" r:id="rId21"/>
    <p:sldId id="417" r:id="rId22"/>
    <p:sldId id="360" r:id="rId23"/>
    <p:sldId id="379" r:id="rId24"/>
    <p:sldId id="315" r:id="rId25"/>
    <p:sldId id="446" r:id="rId26"/>
    <p:sldId id="447" r:id="rId27"/>
    <p:sldId id="448" r:id="rId28"/>
    <p:sldId id="449" r:id="rId29"/>
    <p:sldId id="450" r:id="rId30"/>
    <p:sldId id="453" r:id="rId31"/>
    <p:sldId id="454" r:id="rId32"/>
    <p:sldId id="306" r:id="rId33"/>
    <p:sldId id="437" r:id="rId34"/>
    <p:sldId id="318" r:id="rId35"/>
    <p:sldId id="319" r:id="rId36"/>
    <p:sldId id="321" r:id="rId37"/>
    <p:sldId id="322" r:id="rId38"/>
    <p:sldId id="323" r:id="rId39"/>
    <p:sldId id="452" r:id="rId40"/>
    <p:sldId id="455" r:id="rId41"/>
    <p:sldId id="456" r:id="rId42"/>
    <p:sldId id="458" r:id="rId43"/>
    <p:sldId id="459" r:id="rId44"/>
    <p:sldId id="460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8" r:id="rId55"/>
    <p:sldId id="439" r:id="rId56"/>
    <p:sldId id="440" r:id="rId57"/>
    <p:sldId id="441" r:id="rId58"/>
    <p:sldId id="372" r:id="rId59"/>
    <p:sldId id="393" r:id="rId60"/>
    <p:sldId id="394" r:id="rId61"/>
    <p:sldId id="395" r:id="rId62"/>
    <p:sldId id="373" r:id="rId63"/>
    <p:sldId id="374" r:id="rId64"/>
    <p:sldId id="375" r:id="rId65"/>
    <p:sldId id="368" r:id="rId66"/>
    <p:sldId id="369" r:id="rId67"/>
    <p:sldId id="378" r:id="rId68"/>
    <p:sldId id="398" r:id="rId69"/>
    <p:sldId id="399" r:id="rId70"/>
    <p:sldId id="400" r:id="rId71"/>
    <p:sldId id="401" r:id="rId72"/>
    <p:sldId id="396" r:id="rId73"/>
    <p:sldId id="387" r:id="rId74"/>
    <p:sldId id="402" r:id="rId75"/>
    <p:sldId id="388" r:id="rId76"/>
    <p:sldId id="389" r:id="rId77"/>
    <p:sldId id="390" r:id="rId78"/>
    <p:sldId id="391" r:id="rId79"/>
    <p:sldId id="392" r:id="rId80"/>
    <p:sldId id="445" r:id="rId8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600"/>
    <a:srgbClr val="FFFFFF"/>
    <a:srgbClr val="FEE4CE"/>
    <a:srgbClr val="FFFF99"/>
    <a:srgbClr val="F1ABA9"/>
    <a:srgbClr val="FA5050"/>
    <a:srgbClr val="FB5F5F"/>
    <a:srgbClr val="E9ECF3"/>
    <a:srgbClr val="97FF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24" autoAdjust="0"/>
    <p:restoredTop sz="93633" autoAdjust="0"/>
  </p:normalViewPr>
  <p:slideViewPr>
    <p:cSldViewPr snapToGrid="0">
      <p:cViewPr>
        <p:scale>
          <a:sx n="79" d="100"/>
          <a:sy n="79" d="100"/>
        </p:scale>
        <p:origin x="-2256" y="-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29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BCB42D76-E26D-4C0F-9ACA-4BBE52A92E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848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10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233530-C35D-4D4E-97D0-CB9F6BA2E426}" type="slidenum">
              <a:rPr lang="en-US"/>
              <a:pPr/>
              <a:t>11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02307-EDBE-44FE-B071-546AE32BCD70}" type="slidenum">
              <a:rPr lang="en-US"/>
              <a:pPr/>
              <a:t>12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BC1CDA-8BDF-4DEE-956F-C0AD4E9CCC94}" type="slidenum">
              <a:rPr lang="en-US"/>
              <a:pPr/>
              <a:t>13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14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15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BE4EA8-B158-419E-924E-ACEA2C7AF92D}" type="slidenum">
              <a:rPr lang="en-US"/>
              <a:pPr/>
              <a:t>19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20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21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405750-6D60-4B3D-953E-95BDAD8B6AE2}" type="slidenum">
              <a:rPr lang="en-US"/>
              <a:pPr/>
              <a:t>22</a:t>
            </a:fld>
            <a:endParaRPr lang="en-US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DC6B40-AEF7-44E8-B2A3-3C2DD50B483A}" type="slidenum">
              <a:rPr lang="en-US"/>
              <a:pPr/>
              <a:t>2</a:t>
            </a:fld>
            <a:endParaRPr 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A1F1EB-B9F7-4CD0-B1E8-8CCBEA4105B1}" type="slidenum">
              <a:rPr lang="en-US"/>
              <a:pPr/>
              <a:t>23</a:t>
            </a:fld>
            <a:endParaRPr lang="en-US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Philip Wadler. He invented the “Haskell” language.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31C888-F967-4CBA-875E-85A1D68F6AF0}" type="slidenum">
              <a:rPr lang="en-US"/>
              <a:pPr/>
              <a:t>24</a:t>
            </a:fld>
            <a:endParaRPr 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30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31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32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33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3E2A0C-DA58-470E-8647-6285F9924A35}" type="slidenum">
              <a:rPr lang="en-US"/>
              <a:pPr/>
              <a:t>34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12FE4-4663-4828-A0D5-D9AF2ABB8631}" type="slidenum">
              <a:rPr lang="en-US"/>
              <a:pPr/>
              <a:t>35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BA219F-7D56-4DCA-ADF7-6544C8130459}" type="slidenum">
              <a:rPr lang="en-US"/>
              <a:pPr/>
              <a:t>36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31A2C3-71FB-4947-8740-9CF74F40352B}" type="slidenum">
              <a:rPr lang="en-US"/>
              <a:pPr/>
              <a:t>37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81D912-513D-4B1E-ACCE-703A30015962}" type="slidenum">
              <a:rPr lang="en-US"/>
              <a:pPr/>
              <a:t>3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38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39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40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41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C3CB7-96AF-4325-9BC1-F01D7CC3B3B6}" type="slidenum">
              <a:rPr lang="en-US"/>
              <a:pPr/>
              <a:t>42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C3CB7-96AF-4325-9BC1-F01D7CC3B3B6}" type="slidenum">
              <a:rPr lang="en-US"/>
              <a:pPr/>
              <a:t>43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44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2EC36-0645-40B2-89C7-95F0B3070A24}" type="slidenum">
              <a:rPr lang="en-US"/>
              <a:pPr/>
              <a:t>55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AD012A-8F1E-479F-9A8A-103C9F498914}" type="slidenum">
              <a:rPr lang="en-US"/>
              <a:pPr/>
              <a:t>56</a:t>
            </a:fld>
            <a:endParaRPr lang="en-US"/>
          </a:p>
        </p:txBody>
      </p:sp>
      <p:sp>
        <p:nvSpPr>
          <p:cNvPr id="18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5C8BFD-945F-40E0-91BB-97F039F29B24}" type="slidenum">
              <a:rPr lang="en-US"/>
              <a:pPr/>
              <a:t>57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94210B-EB79-499D-A22B-4A3848D83DE3}" type="slidenum">
              <a:rPr lang="en-US"/>
              <a:pPr/>
              <a:t>4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0175BB-72E2-49B6-A655-9762911F13F9}" type="slidenum">
              <a:rPr lang="en-US"/>
              <a:pPr/>
              <a:t>58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F9A3A-A2C4-49F4-B45A-A8974E74B0F0}" type="slidenum">
              <a:rPr lang="en-US"/>
              <a:pPr/>
              <a:t>59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413A22-C35C-44DB-9AD6-BBE73BA41862}" type="slidenum">
              <a:rPr lang="en-US"/>
              <a:pPr/>
              <a:t>60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31C84-1367-4A34-BF1B-E3EDDBCAC078}" type="slidenum">
              <a:rPr lang="en-US"/>
              <a:pPr/>
              <a:t>61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9F58A-C603-4686-8F48-05B9BB9866DF}" type="slidenum">
              <a:rPr lang="en-US"/>
              <a:pPr/>
              <a:t>62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E8A9FA-5384-41DE-98B7-A5CD93D62362}" type="slidenum">
              <a:rPr lang="en-US"/>
              <a:pPr/>
              <a:t>63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599A64-CCC6-46D8-B144-45C0BCD2AC01}" type="slidenum">
              <a:rPr lang="en-US"/>
              <a:pPr/>
              <a:t>64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2B2D8A-BAD6-4CE4-8796-1B96AD997AB6}" type="slidenum">
              <a:rPr lang="en-US"/>
              <a:pPr/>
              <a:t>65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3FF43F-350B-443A-B6CF-F9F6C6629451}" type="slidenum">
              <a:rPr lang="en-US"/>
              <a:pPr/>
              <a:t>66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A1317E-1AA4-456F-9698-EBF31A74C3CB}" type="slidenum">
              <a:rPr lang="en-US"/>
              <a:pPr/>
              <a:t>67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F75192-CA54-4149-8C24-23D0602FB2F0}" type="slidenum">
              <a:rPr lang="en-US"/>
              <a:pPr/>
              <a:t>5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8B5B01-1503-4143-9366-B1AB373ABB7C}" type="slidenum">
              <a:rPr lang="en-US"/>
              <a:pPr/>
              <a:t>68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CA6E0E-71FE-46F2-8778-106DE01411D0}" type="slidenum">
              <a:rPr lang="en-US"/>
              <a:pPr/>
              <a:t>69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6A906E-88E5-4404-9B49-67774EBFB510}" type="slidenum">
              <a:rPr lang="en-US"/>
              <a:pPr/>
              <a:t>70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AB70F-054A-46C7-B99C-E841E6C1BEEE}" type="slidenum">
              <a:rPr lang="en-US"/>
              <a:pPr/>
              <a:t>71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807E1F-8EF8-486B-88D2-817A9B0C31DC}" type="slidenum">
              <a:rPr lang="en-US"/>
              <a:pPr/>
              <a:t>72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5FE37-4921-495A-B68C-6A1B424C9611}" type="slidenum">
              <a:rPr lang="en-US"/>
              <a:pPr/>
              <a:t>73</a:t>
            </a:fld>
            <a:endParaRPr lang="en-U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219A61-C619-4AD8-9C5E-9FB847237EA0}" type="slidenum">
              <a:rPr lang="en-US"/>
              <a:pPr/>
              <a:t>74</a:t>
            </a:fld>
            <a:endParaRPr lang="en-US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1556E-6D6E-4704-9DD3-D5D257BF0B68}" type="slidenum">
              <a:rPr lang="en-US"/>
              <a:pPr/>
              <a:t>75</a:t>
            </a:fld>
            <a:endParaRPr lang="en-U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FCD507-9A15-4116-BB22-51F6D5BF12C4}" type="slidenum">
              <a:rPr lang="en-US"/>
              <a:pPr/>
              <a:t>76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D2E22E-CCBD-40F1-B097-0A8CE1017A6E}" type="slidenum">
              <a:rPr lang="en-US"/>
              <a:pPr/>
              <a:t>77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C4232D-A561-4A80-A710-CF442C976068}" type="slidenum">
              <a:rPr lang="en-US"/>
              <a:pPr/>
              <a:t>6</a:t>
            </a:fld>
            <a:endParaRPr lang="en-US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D40D6E-3037-4EFB-BCBE-AB7FD7F50C0D}" type="slidenum">
              <a:rPr lang="en-US"/>
              <a:pPr/>
              <a:t>78</a:t>
            </a:fld>
            <a:endParaRPr lang="en-U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076A29-549E-4ECC-968B-160A17D26291}" type="slidenum">
              <a:rPr lang="en-US"/>
              <a:pPr/>
              <a:t>79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BDC48D-E657-48AE-A1D1-7E13BCAAF1B2}" type="slidenum">
              <a:rPr lang="en-US"/>
              <a:pPr/>
              <a:t>80</a:t>
            </a:fld>
            <a:endParaRPr lang="en-US"/>
          </a:p>
        </p:txBody>
      </p:sp>
      <p:sp>
        <p:nvSpPr>
          <p:cNvPr id="221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8BCEDA-2275-4EF7-B858-B366D2E85FED}" type="slidenum">
              <a:rPr lang="en-US"/>
              <a:pPr/>
              <a:t>7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438401-42D4-4E40-A1C4-2136C56FB5B4}" type="slidenum">
              <a:rPr lang="en-US"/>
              <a:pPr/>
              <a:t>8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6C5431-B45F-4E44-9FC5-21E6C68F11CA}" type="slidenum">
              <a:rPr lang="en-US"/>
              <a:pPr/>
              <a:t>9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B182D2-6CE7-4C67-8E46-81460A1A0C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4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A8521-5627-47CC-B458-E786F5CBC6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7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13C78-EE2B-4E70-9AA4-4DF9C75E87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53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8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9A66A-A831-402B-99BF-DE65209467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2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404ECC-3504-4E09-A394-30491CE6DF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3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086206-C22C-4D83-BE0D-EB52159C57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7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A803B-00EB-4050-9866-FF430DC229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9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CD946-6D79-44F2-A181-575F8E467B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83B2F3-5146-4113-A273-54BF0FD5C5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A83D5-C699-4C6C-ABDA-6980CD8187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B59C5-72B3-4CC5-8D24-D798E373A2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43DA7C0-D4ED-49FB-9A5B-861811FDEE3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wmf"/><Relationship Id="rId4" Type="http://schemas.openxmlformats.org/officeDocument/2006/relationships/image" Target="../media/image39.w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685800" y="-12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Lecture #2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990600"/>
            <a:ext cx="8153400" cy="2882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smtClean="0"/>
              <a:t>Constructors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Destructors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Class Composition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Composition with Initializer Lists</a:t>
            </a:r>
          </a:p>
          <a:p>
            <a:pPr marL="342900" lvl="1" indent="-342900">
              <a:lnSpc>
                <a:spcPct val="90000"/>
              </a:lnSpc>
              <a:buFontTx/>
              <a:buChar char="•"/>
            </a:pPr>
            <a:r>
              <a:rPr lang="en-US" sz="2400" dirty="0"/>
              <a:t>Learning how to use the VC </a:t>
            </a:r>
            <a:r>
              <a:rPr lang="en-US" sz="2400" dirty="0" smtClean="0"/>
              <a:t>debugger</a:t>
            </a:r>
            <a:br>
              <a:rPr lang="en-US" sz="2400" dirty="0" smtClean="0"/>
            </a:br>
            <a:endParaRPr lang="en-US" sz="1200" dirty="0" smtClean="0"/>
          </a:p>
          <a:p>
            <a:pPr>
              <a:lnSpc>
                <a:spcPct val="90000"/>
              </a:lnSpc>
            </a:pPr>
            <a:r>
              <a:rPr lang="en-US" sz="2800" dirty="0" smtClean="0">
                <a:solidFill>
                  <a:srgbClr val="6600CC"/>
                </a:solidFill>
              </a:rPr>
              <a:t>For on-your-own study: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>
                <a:solidFill>
                  <a:srgbClr val="6600CC"/>
                </a:solidFill>
              </a:rPr>
              <a:t>A </a:t>
            </a:r>
            <a:r>
              <a:rPr lang="en-US" sz="2400" dirty="0">
                <a:solidFill>
                  <a:srgbClr val="6600CC"/>
                </a:solidFill>
              </a:rPr>
              <a:t>few final topics required for Project #</a:t>
            </a:r>
            <a:r>
              <a:rPr lang="en-US" sz="2400" dirty="0" smtClean="0">
                <a:solidFill>
                  <a:srgbClr val="6600CC"/>
                </a:solidFill>
              </a:rPr>
              <a:t>1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500" y="4584700"/>
            <a:ext cx="7651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NOTE: </a:t>
            </a:r>
            <a:r>
              <a:rPr lang="en-US" dirty="0" smtClean="0"/>
              <a:t>I will be teaching class on Friday during your normal discussion sections. Please plan to attend (it won’t be a regular discussion section – it’ll be CLASS)!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Sections 1A</a:t>
            </a:r>
            <a:r>
              <a:rPr lang="en-US" dirty="0"/>
              <a:t>, 1B, or </a:t>
            </a:r>
            <a:r>
              <a:rPr lang="en-US" dirty="0" smtClean="0"/>
              <a:t>1C will be </a:t>
            </a:r>
            <a:r>
              <a:rPr lang="en-US" dirty="0"/>
              <a:t>in </a:t>
            </a:r>
            <a:r>
              <a:rPr lang="en-US" dirty="0" smtClean="0">
                <a:solidFill>
                  <a:srgbClr val="FF0000"/>
                </a:solidFill>
              </a:rPr>
              <a:t>3400 </a:t>
            </a:r>
            <a:r>
              <a:rPr lang="en-US" dirty="0" err="1" smtClean="0">
                <a:solidFill>
                  <a:srgbClr val="FF0000"/>
                </a:solidFill>
              </a:rPr>
              <a:t>Boelter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at </a:t>
            </a:r>
            <a:r>
              <a:rPr lang="en-US" dirty="0"/>
              <a:t>10:00.</a:t>
            </a:r>
          </a:p>
          <a:p>
            <a:pPr algn="ctr"/>
            <a:r>
              <a:rPr lang="en-US" dirty="0" smtClean="0"/>
              <a:t>Section 1D will </a:t>
            </a:r>
            <a:r>
              <a:rPr lang="en-US" dirty="0"/>
              <a:t>be in </a:t>
            </a:r>
            <a:r>
              <a:rPr lang="en-US" dirty="0" smtClean="0">
                <a:solidFill>
                  <a:srgbClr val="FF0000"/>
                </a:solidFill>
              </a:rPr>
              <a:t>5280 </a:t>
            </a:r>
            <a:r>
              <a:rPr lang="en-US" dirty="0" err="1" smtClean="0">
                <a:solidFill>
                  <a:srgbClr val="FF0000"/>
                </a:solidFill>
              </a:rPr>
              <a:t>Boelter</a:t>
            </a:r>
            <a:r>
              <a:rPr lang="en-US" dirty="0" smtClean="0"/>
              <a:t> </a:t>
            </a:r>
            <a:r>
              <a:rPr lang="en-US" dirty="0"/>
              <a:t>at 12:00.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5462081" cy="1143000"/>
          </a:xfrm>
        </p:spPr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410200" y="715614"/>
            <a:ext cx="37338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If you </a:t>
            </a:r>
            <a:r>
              <a:rPr lang="en-US" sz="1900" dirty="0">
                <a:solidFill>
                  <a:schemeClr val="accent2"/>
                </a:solidFill>
              </a:rPr>
              <a:t>don’t define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>
                <a:solidFill>
                  <a:schemeClr val="accent2"/>
                </a:solidFill>
              </a:rPr>
              <a:t>any </a:t>
            </a:r>
            <a:r>
              <a:rPr lang="en-US" sz="1900" dirty="0">
                <a:solidFill>
                  <a:schemeClr val="tx2"/>
                </a:solidFill>
              </a:rPr>
              <a:t>constructors at all…</a:t>
            </a:r>
          </a:p>
        </p:txBody>
      </p:sp>
      <p:grpSp>
        <p:nvGrpSpPr>
          <p:cNvPr id="115721" name="Group 9"/>
          <p:cNvGrpSpPr>
            <a:grpSpLocks/>
          </p:cNvGrpSpPr>
          <p:nvPr/>
        </p:nvGrpSpPr>
        <p:grpSpPr bwMode="auto">
          <a:xfrm>
            <a:off x="5480843" y="4889827"/>
            <a:ext cx="3592513" cy="1879600"/>
            <a:chOff x="3456" y="1632"/>
            <a:chExt cx="2263" cy="1755"/>
          </a:xfrm>
        </p:grpSpPr>
        <p:sp>
          <p:nvSpPr>
            <p:cNvPr id="115722" name="Rectangle 10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23" name="Rectangle 11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main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carey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115724" name="Text Box 12"/>
          <p:cNvSpPr txBox="1">
            <a:spLocks noChangeArrowheads="1"/>
          </p:cNvSpPr>
          <p:nvPr/>
        </p:nvSpPr>
        <p:spPr bwMode="auto">
          <a:xfrm>
            <a:off x="5511005" y="3367874"/>
            <a:ext cx="3595688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But this default constructor won’t initialize your object’s </a:t>
            </a:r>
            <a:r>
              <a:rPr lang="en-US" sz="1900" dirty="0" smtClean="0">
                <a:solidFill>
                  <a:srgbClr val="FF0000"/>
                </a:solidFill>
              </a:rPr>
              <a:t>scalar</a:t>
            </a:r>
            <a:r>
              <a:rPr lang="en-US" sz="1900" dirty="0" smtClean="0">
                <a:solidFill>
                  <a:schemeClr val="tx2"/>
                </a:solidFill>
              </a:rPr>
              <a:t> member variables!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5633243" y="5974090"/>
            <a:ext cx="33512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cout</a:t>
            </a:r>
            <a:r>
              <a:rPr lang="en-US" sz="1800" dirty="0">
                <a:solidFill>
                  <a:schemeClr val="tx2"/>
                </a:solidFill>
              </a:rPr>
              <a:t> &lt;&lt;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</a:t>
            </a:r>
            <a:r>
              <a:rPr lang="en-US" sz="1800" dirty="0" err="1">
                <a:solidFill>
                  <a:schemeClr val="tx2"/>
                </a:solidFill>
              </a:rPr>
              <a:t>carey.getNerdScore</a:t>
            </a:r>
            <a:r>
              <a:rPr lang="en-US" sz="1800" dirty="0">
                <a:solidFill>
                  <a:schemeClr val="tx2"/>
                </a:solidFill>
              </a:rPr>
              <a:t>(); </a:t>
            </a:r>
            <a:r>
              <a:rPr lang="en-US" sz="1800" dirty="0">
                <a:solidFill>
                  <a:srgbClr val="FF0000"/>
                </a:solidFill>
              </a:rPr>
              <a:t>//??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1016000"/>
            <a:ext cx="5305425" cy="56134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400" y="1946275"/>
            <a:ext cx="4572000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 int getNerdScore(void)</a:t>
            </a:r>
          </a:p>
          <a:p>
            <a:r>
              <a:rPr lang="en-US" sz="1800" b="1">
                <a:latin typeface="Courier New" pitchFamily="49" charset="0"/>
              </a:rPr>
              <a:t> {</a:t>
            </a:r>
          </a:p>
          <a:p>
            <a:r>
              <a:rPr lang="en-US" sz="1800" b="1">
                <a:latin typeface="Courier New" pitchFamily="49" charset="0"/>
              </a:rPr>
              <a:t>   if(m_macUser == true) </a:t>
            </a:r>
          </a:p>
          <a:p>
            <a:r>
              <a:rPr lang="en-US" sz="1800" b="1">
                <a:latin typeface="Courier New" pitchFamily="49" charset="0"/>
              </a:rPr>
              <a:t>     return(0);   </a:t>
            </a:r>
          </a:p>
          <a:p>
            <a:r>
              <a:rPr lang="en-US" sz="1800" b="1">
                <a:latin typeface="Courier New" pitchFamily="49" charset="0"/>
              </a:rPr>
              <a:t>   return(10 * m_numPCs);</a:t>
            </a:r>
          </a:p>
          <a:p>
            <a:r>
              <a:rPr lang="en-US" sz="1800" b="1">
                <a:latin typeface="Courier New" pitchFamily="49" charset="0"/>
              </a:rPr>
              <a:t> }</a:t>
            </a:r>
          </a:p>
          <a:p>
            <a:endParaRPr lang="en-US" sz="1800" b="1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private:</a:t>
            </a:r>
          </a:p>
          <a:p>
            <a:r>
              <a:rPr lang="en-US" sz="1800" b="1">
                <a:latin typeface="Courier New" pitchFamily="49" charset="0"/>
              </a:rPr>
              <a:t>  int m_numPCs;</a:t>
            </a:r>
          </a:p>
          <a:p>
            <a:r>
              <a:rPr lang="en-US" sz="1800" b="1">
                <a:latin typeface="Courier New" pitchFamily="49" charset="0"/>
              </a:rPr>
              <a:t>  bool m_macUser;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};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 </a:t>
            </a:r>
          </a:p>
        </p:txBody>
      </p:sp>
      <p:sp>
        <p:nvSpPr>
          <p:cNvPr id="115729" name="Rectangle 17"/>
          <p:cNvSpPr>
            <a:spLocks noChangeArrowheads="1"/>
          </p:cNvSpPr>
          <p:nvPr/>
        </p:nvSpPr>
        <p:spPr bwMode="auto">
          <a:xfrm>
            <a:off x="304800" y="1905370"/>
            <a:ext cx="51054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  // I don’t initialize member</a:t>
            </a:r>
            <a:b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</a:br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  // variables… So be careful!!!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15732" name="Rectangle 20"/>
          <p:cNvSpPr>
            <a:spLocks noChangeArrowheads="1"/>
          </p:cNvSpPr>
          <p:nvPr/>
        </p:nvSpPr>
        <p:spPr bwMode="auto">
          <a:xfrm>
            <a:off x="5330757" y="1523173"/>
            <a:ext cx="382197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 </a:t>
            </a:r>
            <a:r>
              <a:rPr lang="en-US" sz="1900" dirty="0" smtClean="0">
                <a:solidFill>
                  <a:schemeClr val="tx2"/>
                </a:solidFill>
              </a:rPr>
              <a:t>Then </a:t>
            </a:r>
            <a:r>
              <a:rPr lang="en-US" sz="1900" dirty="0">
                <a:solidFill>
                  <a:schemeClr val="tx2"/>
                </a:solidFill>
              </a:rPr>
              <a:t>C++ </a:t>
            </a:r>
            <a:r>
              <a:rPr lang="en-US" sz="1900" dirty="0" smtClean="0">
                <a:solidFill>
                  <a:schemeClr val="tx2"/>
                </a:solidFill>
              </a:rPr>
              <a:t>generates an </a:t>
            </a:r>
            <a:r>
              <a:rPr lang="en-US" sz="1900" dirty="0" smtClean="0">
                <a:solidFill>
                  <a:srgbClr val="FF0000"/>
                </a:solidFill>
              </a:rPr>
              <a:t>implicit</a:t>
            </a:r>
            <a:r>
              <a:rPr lang="en-US" sz="1900" dirty="0">
                <a:solidFill>
                  <a:schemeClr val="tx2"/>
                </a:solidFill>
              </a:rPr>
              <a:t>, </a:t>
            </a:r>
            <a:r>
              <a:rPr lang="en-US" sz="1900" dirty="0" smtClean="0">
                <a:solidFill>
                  <a:schemeClr val="tx2"/>
                </a:solidFill>
              </a:rPr>
              <a:t>default constructor </a:t>
            </a:r>
            <a:r>
              <a:rPr lang="en-US" sz="1900" dirty="0">
                <a:solidFill>
                  <a:schemeClr val="tx2"/>
                </a:solidFill>
              </a:rPr>
              <a:t>for </a:t>
            </a:r>
            <a:r>
              <a:rPr lang="en-US" sz="1900" dirty="0" smtClean="0">
                <a:solidFill>
                  <a:schemeClr val="tx2"/>
                </a:solidFill>
              </a:rPr>
              <a:t>you.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3" name="Right Arrow 12"/>
          <p:cNvSpPr/>
          <p:nvPr/>
        </p:nvSpPr>
        <p:spPr bwMode="auto">
          <a:xfrm flipH="1">
            <a:off x="2519996" y="5248811"/>
            <a:ext cx="2890203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These variables will have random values!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5511005" y="2429849"/>
            <a:ext cx="35956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/>
              <a:t>Why would it do this? Well, we’ll see why in a bit. </a:t>
            </a:r>
            <a:r>
              <a:rPr lang="en-US" sz="1900" dirty="0" smtClean="0">
                <a:sym typeface="Wingdings" pitchFamily="2" charset="2"/>
              </a:rPr>
              <a:t>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641974" y="4418519"/>
            <a:ext cx="35956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So be careful!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4971221" y="4750926"/>
            <a:ext cx="2688883" cy="2076703"/>
          </a:xfrm>
          <a:prstGeom prst="wedgeRoundRectCallout">
            <a:avLst>
              <a:gd name="adj1" fmla="val -6521"/>
              <a:gd name="adj2" fmla="val -74308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Scalar variables include native C++ types like </a:t>
            </a:r>
            <a:r>
              <a:rPr lang="en-US" sz="1800" dirty="0" err="1" smtClean="0">
                <a:solidFill>
                  <a:srgbClr val="7030A0"/>
                </a:solidFill>
              </a:rPr>
              <a:t>int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dirty="0" smtClean="0">
                <a:solidFill>
                  <a:srgbClr val="7030A0"/>
                </a:solidFill>
              </a:rPr>
              <a:t>float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dirty="0" smtClean="0">
                <a:solidFill>
                  <a:srgbClr val="7030A0"/>
                </a:solidFill>
              </a:rPr>
              <a:t>double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dirty="0" err="1" smtClean="0">
                <a:solidFill>
                  <a:srgbClr val="7030A0"/>
                </a:solidFill>
              </a:rPr>
              <a:t>bool</a:t>
            </a:r>
            <a:r>
              <a:rPr lang="en-US" sz="1800" dirty="0" smtClean="0">
                <a:solidFill>
                  <a:schemeClr val="tx2"/>
                </a:solidFill>
              </a:rPr>
              <a:t>, etc.</a:t>
            </a:r>
            <a:br>
              <a:rPr lang="en-US" sz="1800" dirty="0" smtClean="0">
                <a:solidFill>
                  <a:schemeClr val="tx2"/>
                </a:solidFill>
              </a:rPr>
            </a:br>
            <a:r>
              <a:rPr lang="en-US" sz="1100" dirty="0" smtClean="0">
                <a:solidFill>
                  <a:schemeClr val="tx2"/>
                </a:solidFill>
              </a:rPr>
              <a:t/>
            </a:r>
            <a:br>
              <a:rPr lang="en-US" sz="1100" dirty="0" smtClean="0">
                <a:solidFill>
                  <a:schemeClr val="tx2"/>
                </a:solidFill>
              </a:rPr>
            </a:br>
            <a:r>
              <a:rPr lang="en-US" sz="1800" dirty="0" smtClean="0">
                <a:solidFill>
                  <a:schemeClr val="tx2"/>
                </a:solidFill>
              </a:rPr>
              <a:t>Non-scalars include </a:t>
            </a:r>
            <a:r>
              <a:rPr lang="en-US" sz="1800" dirty="0" smtClean="0">
                <a:solidFill>
                  <a:srgbClr val="7030A0"/>
                </a:solidFill>
              </a:rPr>
              <a:t>string</a:t>
            </a:r>
            <a:r>
              <a:rPr lang="en-US" sz="1800" dirty="0" smtClean="0">
                <a:solidFill>
                  <a:schemeClr val="tx2"/>
                </a:solidFill>
              </a:rPr>
              <a:t>, </a:t>
            </a:r>
            <a:r>
              <a:rPr lang="en-US" sz="1800" dirty="0" err="1" smtClean="0">
                <a:solidFill>
                  <a:srgbClr val="7030A0"/>
                </a:solidFill>
              </a:rPr>
              <a:t>CSNerd</a:t>
            </a:r>
            <a:r>
              <a:rPr lang="en-US" sz="1800" dirty="0" smtClean="0">
                <a:solidFill>
                  <a:schemeClr val="tx2"/>
                </a:solidFill>
              </a:rPr>
              <a:t>, etc.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3.33333E-6 0.202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4" grpId="0"/>
      <p:bldP spid="115725" grpId="0"/>
      <p:bldP spid="115728" grpId="0"/>
      <p:bldP spid="115729" grpId="0"/>
      <p:bldP spid="13" grpId="0" animBg="1"/>
      <p:bldP spid="13" grpId="1" animBg="1"/>
      <p:bldP spid="15" grpId="0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11" name="Picture 1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1447800"/>
            <a:ext cx="27622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-1219200" y="-152400"/>
            <a:ext cx="7772400" cy="1143000"/>
          </a:xfrm>
        </p:spPr>
        <p:txBody>
          <a:bodyPr/>
          <a:lstStyle/>
          <a:p>
            <a:r>
              <a:rPr lang="en-US" sz="3600"/>
              <a:t>Constructors &amp; Arrays</a:t>
            </a:r>
          </a:p>
        </p:txBody>
      </p:sp>
      <p:sp>
        <p:nvSpPr>
          <p:cNvPr id="228356" name="Rectangle 4"/>
          <p:cNvSpPr>
            <a:spLocks noChangeArrowheads="1"/>
          </p:cNvSpPr>
          <p:nvPr/>
        </p:nvSpPr>
        <p:spPr bwMode="auto">
          <a:xfrm>
            <a:off x="123825" y="914400"/>
            <a:ext cx="5305425" cy="543083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CSNerd(int PCs, bool usesMac</a:t>
            </a:r>
            <a:r>
              <a:rPr lang="en-US" sz="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) 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m_numPCs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m_macUser = usesMac;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int m_numPCs;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bool m_macUser;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228357" name="Rectangle 5"/>
          <p:cNvSpPr>
            <a:spLocks noChangeArrowheads="1"/>
          </p:cNvSpPr>
          <p:nvPr/>
        </p:nvSpPr>
        <p:spPr bwMode="auto">
          <a:xfrm>
            <a:off x="352425" y="31829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CSNerd() 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  m_numPCs = 1;  </a:t>
            </a: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  m_macUser = false;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28359" name="Rectangle 7"/>
          <p:cNvSpPr>
            <a:spLocks noChangeArrowheads="1"/>
          </p:cNvSpPr>
          <p:nvPr/>
        </p:nvSpPr>
        <p:spPr bwMode="auto">
          <a:xfrm>
            <a:off x="304800" y="4662488"/>
            <a:ext cx="4572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...</a:t>
            </a:r>
          </a:p>
        </p:txBody>
      </p:sp>
      <p:grpSp>
        <p:nvGrpSpPr>
          <p:cNvPr id="228360" name="Group 8"/>
          <p:cNvGrpSpPr>
            <a:grpSpLocks/>
          </p:cNvGrpSpPr>
          <p:nvPr/>
        </p:nvGrpSpPr>
        <p:grpSpPr bwMode="auto">
          <a:xfrm>
            <a:off x="5486400" y="4953000"/>
            <a:ext cx="3592513" cy="1730375"/>
            <a:chOff x="3456" y="1632"/>
            <a:chExt cx="2263" cy="1728"/>
          </a:xfrm>
        </p:grpSpPr>
        <p:sp>
          <p:nvSpPr>
            <p:cNvPr id="228361" name="Rectangle 9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362" name="Rectangle 10"/>
            <p:cNvSpPr>
              <a:spLocks noChangeArrowheads="1"/>
            </p:cNvSpPr>
            <p:nvPr/>
          </p:nvSpPr>
          <p:spPr bwMode="auto">
            <a:xfrm>
              <a:off x="3456" y="1632"/>
              <a:ext cx="2208" cy="1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main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lec1[4];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&lt;&lt; </a:t>
              </a:r>
              <a:r>
                <a:rPr lang="en-US" sz="1600" b="1" dirty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6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600" b="1" dirty="0">
                  <a:latin typeface="Courier New" pitchFamily="49" charset="0"/>
                  <a:cs typeface="Courier New" pitchFamily="49" charset="0"/>
                </a:rPr>
                <a:t>   lec1[0].</a:t>
              </a:r>
              <a:r>
                <a:rPr lang="en-US" sz="1600" b="1" dirty="0" err="1">
                  <a:latin typeface="Courier New" pitchFamily="49" charset="0"/>
                  <a:cs typeface="Courier New" pitchFamily="49" charset="0"/>
                </a:rPr>
                <a:t>getNerdScore</a:t>
              </a:r>
              <a:r>
                <a:rPr lang="en-US" sz="1600" b="1" dirty="0">
                  <a:latin typeface="Courier New" pitchFamily="49" charset="0"/>
                  <a:cs typeface="Courier New" pitchFamily="49" charset="0"/>
                </a:rPr>
                <a:t>();</a:t>
              </a:r>
              <a:br>
                <a:rPr lang="en-US" sz="16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228363" name="Line 11"/>
          <p:cNvSpPr>
            <a:spLocks noChangeShapeType="1"/>
          </p:cNvSpPr>
          <p:nvPr/>
        </p:nvSpPr>
        <p:spPr bwMode="auto">
          <a:xfrm>
            <a:off x="5410200" y="5686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1" name="Line 39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3" name="Line 41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4" name="Text Box 42"/>
          <p:cNvSpPr txBox="1">
            <a:spLocks noChangeArrowheads="1"/>
          </p:cNvSpPr>
          <p:nvPr/>
        </p:nvSpPr>
        <p:spPr bwMode="auto">
          <a:xfrm>
            <a:off x="8108950" y="1855788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228395" name="Line 43"/>
          <p:cNvSpPr>
            <a:spLocks noChangeShapeType="1"/>
          </p:cNvSpPr>
          <p:nvPr/>
        </p:nvSpPr>
        <p:spPr bwMode="auto">
          <a:xfrm>
            <a:off x="36195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6" name="Text Box 44"/>
          <p:cNvSpPr txBox="1">
            <a:spLocks noChangeArrowheads="1"/>
          </p:cNvSpPr>
          <p:nvPr/>
        </p:nvSpPr>
        <p:spPr bwMode="auto">
          <a:xfrm>
            <a:off x="7867650" y="2132013"/>
            <a:ext cx="77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397" name="Line 45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8" name="Line 46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399" name="Line 47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00" name="Text Box 48"/>
          <p:cNvSpPr txBox="1">
            <a:spLocks noChangeArrowheads="1"/>
          </p:cNvSpPr>
          <p:nvPr/>
        </p:nvSpPr>
        <p:spPr bwMode="auto">
          <a:xfrm>
            <a:off x="8118475" y="2470150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228401" name="Line 49"/>
          <p:cNvSpPr>
            <a:spLocks noChangeShapeType="1"/>
          </p:cNvSpPr>
          <p:nvPr/>
        </p:nvSpPr>
        <p:spPr bwMode="auto">
          <a:xfrm>
            <a:off x="36195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02" name="Text Box 50"/>
          <p:cNvSpPr txBox="1">
            <a:spLocks noChangeArrowheads="1"/>
          </p:cNvSpPr>
          <p:nvPr/>
        </p:nvSpPr>
        <p:spPr bwMode="auto">
          <a:xfrm>
            <a:off x="7877175" y="2746375"/>
            <a:ext cx="77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14" name="Line 62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5" name="Line 63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6" name="Line 64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7" name="Text Box 65"/>
          <p:cNvSpPr txBox="1">
            <a:spLocks noChangeArrowheads="1"/>
          </p:cNvSpPr>
          <p:nvPr/>
        </p:nvSpPr>
        <p:spPr bwMode="auto">
          <a:xfrm>
            <a:off x="8118475" y="3067050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228418" name="Line 66"/>
          <p:cNvSpPr>
            <a:spLocks noChangeShapeType="1"/>
          </p:cNvSpPr>
          <p:nvPr/>
        </p:nvSpPr>
        <p:spPr bwMode="auto">
          <a:xfrm>
            <a:off x="38100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19" name="Text Box 67"/>
          <p:cNvSpPr txBox="1">
            <a:spLocks noChangeArrowheads="1"/>
          </p:cNvSpPr>
          <p:nvPr/>
        </p:nvSpPr>
        <p:spPr bwMode="auto">
          <a:xfrm>
            <a:off x="7877175" y="3343275"/>
            <a:ext cx="77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20" name="Line 68"/>
          <p:cNvSpPr>
            <a:spLocks noChangeShapeType="1"/>
          </p:cNvSpPr>
          <p:nvPr/>
        </p:nvSpPr>
        <p:spPr bwMode="auto">
          <a:xfrm>
            <a:off x="171450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1" name="Line 69"/>
          <p:cNvSpPr>
            <a:spLocks noChangeShapeType="1"/>
          </p:cNvSpPr>
          <p:nvPr/>
        </p:nvSpPr>
        <p:spPr bwMode="auto">
          <a:xfrm>
            <a:off x="123825" y="33528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2" name="Line 70"/>
          <p:cNvSpPr>
            <a:spLocks noChangeShapeType="1"/>
          </p:cNvSpPr>
          <p:nvPr/>
        </p:nvSpPr>
        <p:spPr bwMode="auto">
          <a:xfrm>
            <a:off x="342900" y="39147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3" name="Text Box 71"/>
          <p:cNvSpPr txBox="1">
            <a:spLocks noChangeArrowheads="1"/>
          </p:cNvSpPr>
          <p:nvPr/>
        </p:nvSpPr>
        <p:spPr bwMode="auto">
          <a:xfrm>
            <a:off x="8118475" y="3667125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1</a:t>
            </a:r>
          </a:p>
        </p:txBody>
      </p:sp>
      <p:sp>
        <p:nvSpPr>
          <p:cNvPr id="228424" name="Line 72"/>
          <p:cNvSpPr>
            <a:spLocks noChangeShapeType="1"/>
          </p:cNvSpPr>
          <p:nvPr/>
        </p:nvSpPr>
        <p:spPr bwMode="auto">
          <a:xfrm>
            <a:off x="381000" y="41910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5" name="Text Box 73"/>
          <p:cNvSpPr txBox="1">
            <a:spLocks noChangeArrowheads="1"/>
          </p:cNvSpPr>
          <p:nvPr/>
        </p:nvSpPr>
        <p:spPr bwMode="auto">
          <a:xfrm>
            <a:off x="7877175" y="3943350"/>
            <a:ext cx="77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CC"/>
                </a:solidFill>
              </a:rPr>
              <a:t>false</a:t>
            </a:r>
          </a:p>
        </p:txBody>
      </p:sp>
      <p:sp>
        <p:nvSpPr>
          <p:cNvPr id="228426" name="Line 74"/>
          <p:cNvSpPr>
            <a:spLocks noChangeShapeType="1"/>
          </p:cNvSpPr>
          <p:nvPr/>
        </p:nvSpPr>
        <p:spPr bwMode="auto">
          <a:xfrm>
            <a:off x="180975" y="44577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427" name="Line 75"/>
          <p:cNvSpPr>
            <a:spLocks noChangeShapeType="1"/>
          </p:cNvSpPr>
          <p:nvPr/>
        </p:nvSpPr>
        <p:spPr bwMode="auto">
          <a:xfrm>
            <a:off x="5391150" y="59436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8507" name="Text Box 155"/>
          <p:cNvSpPr txBox="1">
            <a:spLocks noChangeArrowheads="1"/>
          </p:cNvSpPr>
          <p:nvPr/>
        </p:nvSpPr>
        <p:spPr bwMode="auto">
          <a:xfrm>
            <a:off x="0" y="5822950"/>
            <a:ext cx="5372100" cy="1035050"/>
          </a:xfrm>
          <a:prstGeom prst="rect">
            <a:avLst/>
          </a:prstGeom>
          <a:solidFill>
            <a:srgbClr val="FFECD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If you want to have an array of your class, your </a:t>
            </a:r>
            <a:r>
              <a:rPr lang="en-US">
                <a:solidFill>
                  <a:srgbClr val="0000CC"/>
                </a:solidFill>
              </a:rPr>
              <a:t>class must have </a:t>
            </a:r>
            <a:r>
              <a:rPr lang="en-US">
                <a:solidFill>
                  <a:schemeClr val="tx2"/>
                </a:solidFill>
              </a:rPr>
              <a:t>a </a:t>
            </a:r>
            <a:r>
              <a:rPr lang="en-US">
                <a:solidFill>
                  <a:srgbClr val="0000CC"/>
                </a:solidFill>
              </a:rPr>
              <a:t>constuctor</a:t>
            </a:r>
            <a:r>
              <a:rPr lang="en-US">
                <a:solidFill>
                  <a:schemeClr val="tx2"/>
                </a:solidFill>
              </a:rPr>
              <a:t> that </a:t>
            </a:r>
            <a:r>
              <a:rPr lang="en-US">
                <a:solidFill>
                  <a:srgbClr val="0000CC"/>
                </a:solidFill>
              </a:rPr>
              <a:t>requires no arguments</a:t>
            </a:r>
            <a:r>
              <a:rPr lang="en-US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228428" name="Text Box 76"/>
          <p:cNvSpPr txBox="1">
            <a:spLocks noChangeArrowheads="1"/>
          </p:cNvSpPr>
          <p:nvPr/>
        </p:nvSpPr>
        <p:spPr bwMode="auto">
          <a:xfrm>
            <a:off x="0" y="5781675"/>
            <a:ext cx="3790950" cy="1035050"/>
          </a:xfrm>
          <a:prstGeom prst="rect">
            <a:avLst/>
          </a:prstGeom>
          <a:solidFill>
            <a:srgbClr val="FFF3E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When you </a:t>
            </a:r>
            <a:r>
              <a:rPr lang="en-US">
                <a:solidFill>
                  <a:srgbClr val="0000CC"/>
                </a:solidFill>
              </a:rPr>
              <a:t>define an array</a:t>
            </a:r>
            <a:r>
              <a:rPr lang="en-US">
                <a:solidFill>
                  <a:schemeClr val="tx2"/>
                </a:solidFill>
              </a:rPr>
              <a:t>, the constructor is </a:t>
            </a:r>
            <a:r>
              <a:rPr lang="en-US">
                <a:solidFill>
                  <a:srgbClr val="0000CC"/>
                </a:solidFill>
              </a:rPr>
              <a:t>run on </a:t>
            </a:r>
            <a:r>
              <a:rPr lang="en-US" i="1">
                <a:solidFill>
                  <a:srgbClr val="0000CC"/>
                </a:solidFill>
              </a:rPr>
              <a:t>every </a:t>
            </a:r>
            <a:r>
              <a:rPr lang="en-US">
                <a:solidFill>
                  <a:srgbClr val="0000CC"/>
                </a:solidFill>
              </a:rPr>
              <a:t>element</a:t>
            </a:r>
            <a:r>
              <a:rPr lang="en-US">
                <a:solidFill>
                  <a:schemeClr val="tx2"/>
                </a:solidFill>
              </a:rPr>
              <a:t> in the array!</a:t>
            </a:r>
          </a:p>
        </p:txBody>
      </p:sp>
      <p:sp>
        <p:nvSpPr>
          <p:cNvPr id="228508" name="Text Box 156"/>
          <p:cNvSpPr txBox="1">
            <a:spLocks noChangeArrowheads="1"/>
          </p:cNvSpPr>
          <p:nvPr/>
        </p:nvSpPr>
        <p:spPr bwMode="auto">
          <a:xfrm>
            <a:off x="1241425" y="31416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 </a:t>
            </a:r>
          </a:p>
        </p:txBody>
      </p:sp>
      <p:sp>
        <p:nvSpPr>
          <p:cNvPr id="228509" name="Text Box 157"/>
          <p:cNvSpPr txBox="1">
            <a:spLocks noChangeArrowheads="1"/>
          </p:cNvSpPr>
          <p:nvPr/>
        </p:nvSpPr>
        <p:spPr bwMode="auto">
          <a:xfrm>
            <a:off x="4295775" y="6546850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 </a:t>
            </a:r>
          </a:p>
        </p:txBody>
      </p:sp>
      <p:cxnSp>
        <p:nvCxnSpPr>
          <p:cNvPr id="228510" name="AutoShape 158"/>
          <p:cNvCxnSpPr>
            <a:cxnSpLocks noChangeShapeType="1"/>
            <a:stCxn id="228509" idx="0"/>
            <a:endCxn id="228508" idx="3"/>
          </p:cNvCxnSpPr>
          <p:nvPr/>
        </p:nvCxnSpPr>
        <p:spPr bwMode="auto">
          <a:xfrm rot="5400000" flipH="1">
            <a:off x="1386682" y="3499644"/>
            <a:ext cx="3176587" cy="2917825"/>
          </a:xfrm>
          <a:prstGeom prst="curvedConnector2">
            <a:avLst/>
          </a:prstGeom>
          <a:noFill/>
          <a:ln w="38100">
            <a:solidFill>
              <a:srgbClr val="CC99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8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8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8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63" grpId="0" animBg="1"/>
      <p:bldP spid="228363" grpId="1" animBg="1"/>
      <p:bldP spid="228391" grpId="0" animBg="1"/>
      <p:bldP spid="228391" grpId="1" animBg="1"/>
      <p:bldP spid="228393" grpId="0" animBg="1"/>
      <p:bldP spid="228393" grpId="1" animBg="1"/>
      <p:bldP spid="228394" grpId="0"/>
      <p:bldP spid="228395" grpId="0" animBg="1"/>
      <p:bldP spid="228395" grpId="1" animBg="1"/>
      <p:bldP spid="228396" grpId="0"/>
      <p:bldP spid="228397" grpId="0" animBg="1"/>
      <p:bldP spid="228397" grpId="1" animBg="1"/>
      <p:bldP spid="228398" grpId="0" animBg="1"/>
      <p:bldP spid="228398" grpId="1" animBg="1"/>
      <p:bldP spid="228399" grpId="0" animBg="1"/>
      <p:bldP spid="228399" grpId="1" animBg="1"/>
      <p:bldP spid="228400" grpId="0"/>
      <p:bldP spid="228401" grpId="0" animBg="1"/>
      <p:bldP spid="228401" grpId="1" animBg="1"/>
      <p:bldP spid="228402" grpId="0"/>
      <p:bldP spid="228414" grpId="0" animBg="1"/>
      <p:bldP spid="228414" grpId="1" animBg="1"/>
      <p:bldP spid="228415" grpId="0" animBg="1"/>
      <p:bldP spid="228415" grpId="1" animBg="1"/>
      <p:bldP spid="228416" grpId="0" animBg="1"/>
      <p:bldP spid="228416" grpId="1" animBg="1"/>
      <p:bldP spid="228417" grpId="0"/>
      <p:bldP spid="228418" grpId="0" animBg="1"/>
      <p:bldP spid="228418" grpId="1" animBg="1"/>
      <p:bldP spid="228419" grpId="0"/>
      <p:bldP spid="228420" grpId="0" animBg="1"/>
      <p:bldP spid="228420" grpId="1" animBg="1"/>
      <p:bldP spid="228421" grpId="0" animBg="1"/>
      <p:bldP spid="228421" grpId="1" animBg="1"/>
      <p:bldP spid="228422" grpId="0" animBg="1"/>
      <p:bldP spid="228422" grpId="1" animBg="1"/>
      <p:bldP spid="228423" grpId="0"/>
      <p:bldP spid="228424" grpId="0" animBg="1"/>
      <p:bldP spid="228424" grpId="1" animBg="1"/>
      <p:bldP spid="228425" grpId="0"/>
      <p:bldP spid="228426" grpId="0" animBg="1"/>
      <p:bldP spid="228426" grpId="1" animBg="1"/>
      <p:bldP spid="228427" grpId="0" animBg="1"/>
      <p:bldP spid="228427" grpId="1" animBg="1"/>
      <p:bldP spid="22850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382000" cy="1143000"/>
          </a:xfrm>
        </p:spPr>
        <p:txBody>
          <a:bodyPr/>
          <a:lstStyle/>
          <a:p>
            <a:r>
              <a:rPr lang="en-US"/>
              <a:t>When Constructors are Called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152399" y="1015102"/>
            <a:ext cx="1537600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chemeClr val="tx2"/>
                </a:solidFill>
              </a:rPr>
              <a:t>int</a:t>
            </a:r>
            <a:r>
              <a:rPr lang="en-US" sz="2400" dirty="0" smtClean="0">
                <a:solidFill>
                  <a:schemeClr val="tx2"/>
                </a:solidFill>
              </a:rPr>
              <a:t> main</a:t>
            </a:r>
            <a:r>
              <a:rPr lang="en-US" sz="2400" dirty="0">
                <a:solidFill>
                  <a:schemeClr val="tx2"/>
                </a:solidFill>
              </a:rPr>
              <a:t>()</a:t>
            </a:r>
          </a:p>
          <a:p>
            <a:r>
              <a:rPr lang="en-US" sz="2400" dirty="0">
                <a:solidFill>
                  <a:schemeClr val="tx2"/>
                </a:solidFill>
              </a:rPr>
              <a:t>{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/>
            </a:r>
            <a:br>
              <a:rPr lang="en-US" sz="2400" dirty="0">
                <a:solidFill>
                  <a:schemeClr val="tx2"/>
                </a:solidFill>
              </a:rPr>
            </a:br>
            <a:endParaRPr lang="en-US" sz="1000" dirty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}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587374" y="1807265"/>
            <a:ext cx="44037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CSNerd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carey</a:t>
            </a:r>
            <a:r>
              <a:rPr lang="en-US" sz="2400" dirty="0"/>
              <a:t>(3,false), </a:t>
            </a:r>
            <a:r>
              <a:rPr lang="en-US" sz="2400" dirty="0">
                <a:solidFill>
                  <a:srgbClr val="FF0000"/>
                </a:solidFill>
              </a:rPr>
              <a:t>bill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 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587374" y="2859869"/>
            <a:ext cx="33890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CSNerd</a:t>
            </a:r>
            <a:r>
              <a:rPr lang="en-US" sz="2400" dirty="0">
                <a:solidFill>
                  <a:srgbClr val="80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arr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FF0000"/>
                </a:solidFill>
              </a:rPr>
              <a:t>52</a:t>
            </a:r>
            <a:r>
              <a:rPr lang="en-US" sz="2400" dirty="0"/>
              <a:t>]; </a:t>
            </a:r>
            <a:r>
              <a:rPr lang="en-US" sz="2400" dirty="0">
                <a:solidFill>
                  <a:srgbClr val="800000"/>
                </a:solidFill>
              </a:rPr>
              <a:t>       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8794" name="Text Box 10"/>
          <p:cNvSpPr txBox="1">
            <a:spLocks noChangeArrowheads="1"/>
          </p:cNvSpPr>
          <p:nvPr/>
        </p:nvSpPr>
        <p:spPr bwMode="auto">
          <a:xfrm>
            <a:off x="598487" y="3862874"/>
            <a:ext cx="50593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CSNerd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/>
              <a:t>*</a:t>
            </a:r>
            <a:r>
              <a:rPr lang="en-US" sz="2400" dirty="0" err="1"/>
              <a:t>ptr</a:t>
            </a:r>
            <a:r>
              <a:rPr lang="en-US" sz="2400" dirty="0"/>
              <a:t> = new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CSNerd</a:t>
            </a:r>
            <a:r>
              <a:rPr lang="en-US" sz="2400" dirty="0"/>
              <a:t>(1,3);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8796" name="Text Box 12"/>
          <p:cNvSpPr txBox="1">
            <a:spLocks noChangeArrowheads="1"/>
          </p:cNvSpPr>
          <p:nvPr/>
        </p:nvSpPr>
        <p:spPr bwMode="auto">
          <a:xfrm>
            <a:off x="590549" y="4925318"/>
            <a:ext cx="31085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/>
              <a:t>CSNerd</a:t>
            </a:r>
            <a:r>
              <a:rPr lang="en-US" sz="2400" dirty="0"/>
              <a:t> *</a:t>
            </a:r>
            <a:r>
              <a:rPr lang="en-US" sz="2400" dirty="0" err="1"/>
              <a:t>justAPtr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 smtClean="0">
                <a:solidFill>
                  <a:srgbClr val="006666"/>
                </a:solidFill>
              </a:rPr>
              <a:t> </a:t>
            </a:r>
            <a:endParaRPr lang="en-US" sz="2400" dirty="0">
              <a:solidFill>
                <a:srgbClr val="FF33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71431" y="-4972"/>
            <a:ext cx="2228850" cy="1812236"/>
            <a:chOff x="5771431" y="-4972"/>
            <a:chExt cx="2228850" cy="1812236"/>
          </a:xfrm>
        </p:grpSpPr>
        <p:sp>
          <p:nvSpPr>
            <p:cNvPr id="12" name="AutoShape 17"/>
            <p:cNvSpPr>
              <a:spLocks noChangeArrowheads="1"/>
            </p:cNvSpPr>
            <p:nvPr/>
          </p:nvSpPr>
          <p:spPr bwMode="auto">
            <a:xfrm>
              <a:off x="5771431" y="-4971"/>
              <a:ext cx="2228850" cy="1812235"/>
            </a:xfrm>
            <a:prstGeom prst="wedgeRoundRectCallout">
              <a:avLst>
                <a:gd name="adj1" fmla="val -204495"/>
                <a:gd name="adj2" fmla="val 56518"/>
                <a:gd name="adj3" fmla="val 16667"/>
              </a:avLst>
            </a:prstGeom>
            <a:solidFill>
              <a:srgbClr val="FFEBF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for a class.</a:t>
              </a:r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auto">
            <a:xfrm>
              <a:off x="5771431" y="-4972"/>
              <a:ext cx="2228850" cy="1812235"/>
            </a:xfrm>
            <a:prstGeom prst="wedgeRoundRectCallout">
              <a:avLst>
                <a:gd name="adj1" fmla="val -113929"/>
                <a:gd name="adj2" fmla="val 53662"/>
                <a:gd name="adj3" fmla="val 16667"/>
              </a:avLst>
            </a:prstGeom>
            <a:solidFill>
              <a:srgbClr val="FFEBF5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</a:t>
              </a:r>
              <a:r>
                <a:rPr lang="en-US" dirty="0" smtClean="0">
                  <a:solidFill>
                    <a:schemeClr val="tx2"/>
                  </a:solidFill>
                </a:rPr>
                <a:t>of a </a:t>
              </a:r>
              <a:r>
                <a:rPr lang="en-US" dirty="0">
                  <a:solidFill>
                    <a:schemeClr val="tx2"/>
                  </a:solidFill>
                </a:rPr>
                <a:t>class.</a:t>
              </a:r>
            </a:p>
          </p:txBody>
        </p:sp>
      </p:grpSp>
      <p:sp>
        <p:nvSpPr>
          <p:cNvPr id="15" name="AutoShape 17"/>
          <p:cNvSpPr>
            <a:spLocks noChangeArrowheads="1"/>
          </p:cNvSpPr>
          <p:nvPr/>
        </p:nvSpPr>
        <p:spPr bwMode="auto">
          <a:xfrm>
            <a:off x="6342973" y="2038097"/>
            <a:ext cx="2688883" cy="2076703"/>
          </a:xfrm>
          <a:prstGeom prst="wedgeRoundRectCallout">
            <a:avLst>
              <a:gd name="adj1" fmla="val -171543"/>
              <a:gd name="adj2" fmla="val 2051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</a:t>
            </a:r>
            <a:r>
              <a:rPr lang="en-US" dirty="0" smtClean="0">
                <a:solidFill>
                  <a:schemeClr val="tx2"/>
                </a:solidFill>
              </a:rPr>
              <a:t>called </a:t>
            </a:r>
            <a:r>
              <a:rPr lang="en-US" dirty="0" smtClean="0">
                <a:solidFill>
                  <a:srgbClr val="990000"/>
                </a:solidFill>
              </a:rPr>
              <a:t>N times </a:t>
            </a:r>
            <a:r>
              <a:rPr lang="en-US" dirty="0" smtClean="0"/>
              <a:t>(once for each array element) </a:t>
            </a:r>
            <a:r>
              <a:rPr lang="en-US" dirty="0">
                <a:solidFill>
                  <a:schemeClr val="tx2"/>
                </a:solidFill>
              </a:rPr>
              <a:t>when you </a:t>
            </a:r>
            <a:r>
              <a:rPr lang="en-US" dirty="0"/>
              <a:t>create an </a:t>
            </a:r>
            <a:r>
              <a:rPr lang="en-US" dirty="0">
                <a:solidFill>
                  <a:srgbClr val="990000"/>
                </a:solidFill>
              </a:rPr>
              <a:t>array </a:t>
            </a:r>
            <a:r>
              <a:rPr lang="en-US" dirty="0"/>
              <a:t>of</a:t>
            </a:r>
            <a:r>
              <a:rPr lang="en-US" dirty="0">
                <a:solidFill>
                  <a:srgbClr val="990000"/>
                </a:solidFill>
              </a:rPr>
              <a:t> size N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4991144" y="4281664"/>
            <a:ext cx="3399850" cy="1610425"/>
          </a:xfrm>
          <a:prstGeom prst="wedgeRoundRectCallout">
            <a:avLst>
              <a:gd name="adj1" fmla="val -101731"/>
              <a:gd name="adj2" fmla="val -50904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called when you use </a:t>
            </a:r>
            <a:r>
              <a:rPr lang="en-US" dirty="0">
                <a:solidFill>
                  <a:schemeClr val="accent2"/>
                </a:solidFill>
              </a:rPr>
              <a:t>new</a:t>
            </a:r>
            <a:r>
              <a:rPr lang="en-US" dirty="0">
                <a:solidFill>
                  <a:schemeClr val="tx2"/>
                </a:solidFill>
              </a:rPr>
              <a:t> to </a:t>
            </a:r>
            <a:r>
              <a:rPr lang="en-US" dirty="0">
                <a:solidFill>
                  <a:srgbClr val="990000"/>
                </a:solidFill>
              </a:rPr>
              <a:t>dynamically allocate a new </a:t>
            </a:r>
            <a:r>
              <a:rPr lang="en-US" dirty="0" smtClean="0">
                <a:solidFill>
                  <a:srgbClr val="990000"/>
                </a:solidFill>
              </a:rPr>
              <a:t>variable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3440524" y="6015325"/>
            <a:ext cx="4661814" cy="805213"/>
          </a:xfrm>
          <a:prstGeom prst="wedgeRoundRectCallout">
            <a:avLst>
              <a:gd name="adj1" fmla="val -65766"/>
              <a:gd name="adj2" fmla="val -130716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constructor is </a:t>
            </a:r>
            <a:r>
              <a:rPr lang="en-US" i="1" dirty="0">
                <a:solidFill>
                  <a:srgbClr val="A50021"/>
                </a:solidFill>
              </a:rPr>
              <a:t>not called</a:t>
            </a:r>
            <a:r>
              <a:rPr lang="en-US" dirty="0">
                <a:solidFill>
                  <a:schemeClr val="tx2"/>
                </a:solidFill>
              </a:rPr>
              <a:t> when you just </a:t>
            </a:r>
            <a:r>
              <a:rPr lang="en-US" dirty="0">
                <a:solidFill>
                  <a:srgbClr val="A50021"/>
                </a:solidFill>
              </a:rPr>
              <a:t>define </a:t>
            </a:r>
            <a:r>
              <a:rPr lang="en-US" dirty="0"/>
              <a:t>a </a:t>
            </a:r>
            <a:r>
              <a:rPr lang="en-US" dirty="0">
                <a:solidFill>
                  <a:srgbClr val="A50021"/>
                </a:solidFill>
              </a:rPr>
              <a:t>pointer </a:t>
            </a:r>
            <a:r>
              <a:rPr lang="en-US" dirty="0" smtClean="0">
                <a:solidFill>
                  <a:srgbClr val="A50021"/>
                </a:solidFill>
              </a:rPr>
              <a:t>variable</a:t>
            </a:r>
            <a:r>
              <a:rPr lang="en-US" dirty="0" smtClean="0">
                <a:solidFill>
                  <a:schemeClr val="tx2"/>
                </a:solidFill>
              </a:rPr>
              <a:t>!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9" grpId="0" autoUpdateAnimBg="0"/>
      <p:bldP spid="118791" grpId="0" autoUpdateAnimBg="0"/>
      <p:bldP spid="118794" grpId="0" build="p" autoUpdateAnimBg="0"/>
      <p:bldP spid="118796" grpId="0" autoUpdateAnimBg="0"/>
      <p:bldP spid="15" grpId="0" animBg="1"/>
      <p:bldP spid="16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Class Challenge</a:t>
            </a:r>
          </a:p>
        </p:txBody>
      </p:sp>
      <p:sp>
        <p:nvSpPr>
          <p:cNvPr id="175108" name="Text Box 4"/>
          <p:cNvSpPr txBox="1">
            <a:spLocks noChangeArrowheads="1"/>
          </p:cNvSpPr>
          <p:nvPr/>
        </p:nvSpPr>
        <p:spPr bwMode="auto">
          <a:xfrm>
            <a:off x="746125" y="960438"/>
            <a:ext cx="8016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Name all the times the CSNerd constructor is called in this example…</a:t>
            </a:r>
          </a:p>
        </p:txBody>
      </p:sp>
      <p:sp>
        <p:nvSpPr>
          <p:cNvPr id="175109" name="Rectangle 5"/>
          <p:cNvSpPr>
            <a:spLocks noChangeArrowheads="1"/>
          </p:cNvSpPr>
          <p:nvPr/>
        </p:nvSpPr>
        <p:spPr bwMode="auto">
          <a:xfrm>
            <a:off x="152400" y="2743200"/>
            <a:ext cx="3348038" cy="369093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class CSNerd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{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public: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CSNerd() 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{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 m_numPCs = 1;  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 m_macUser = true;</a:t>
            </a:r>
            <a:endParaRPr lang="en-US" sz="180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...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private: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int m_numPCs;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bool m_macUser;</a:t>
            </a:r>
          </a:p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4238625" y="1905000"/>
            <a:ext cx="4752975" cy="4789488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herbert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main(void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j;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ptrToNerd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xavier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for (j=0;j&lt;3;j++)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a[5];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foo();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00" dirty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211018" y="3323493"/>
            <a:ext cx="4220308" cy="33734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r>
              <a:rPr lang="en-US" dirty="0" smtClean="0">
                <a:cs typeface="Courier New" pitchFamily="49" charset="0"/>
              </a:rPr>
              <a:t/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solidFill>
                  <a:srgbClr val="990000"/>
                </a:solidFill>
                <a:cs typeface="Courier New" pitchFamily="49" charset="0"/>
              </a:rPr>
              <a:t>destructor 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function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(it may have </a:t>
            </a:r>
            <a:r>
              <a:rPr lang="en-US" i="1" dirty="0" smtClean="0">
                <a:solidFill>
                  <a:srgbClr val="FF0000"/>
                </a:solidFill>
                <a:cs typeface="Courier New" pitchFamily="49" charset="0"/>
              </a:rPr>
              <a:t>only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/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a class variable</a:t>
            </a:r>
            <a:r>
              <a:rPr lang="en-US" dirty="0" smtClean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when it </a:t>
            </a:r>
            <a:r>
              <a:rPr lang="en-US" dirty="0" smtClean="0">
                <a:solidFill>
                  <a:srgbClr val="006666"/>
                </a:solidFill>
                <a:cs typeface="Courier New" pitchFamily="49" charset="0"/>
              </a:rPr>
              <a:t>goes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199295" y="3263168"/>
            <a:ext cx="4232031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SomeClass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Here’s how we define a </a:t>
            </a:r>
            <a:r>
              <a:rPr lang="en-US" dirty="0" smtClean="0">
                <a:solidFill>
                  <a:srgbClr val="FF0000"/>
                </a:solidFill>
              </a:rPr>
              <a:t>destructor </a:t>
            </a:r>
            <a:r>
              <a:rPr lang="en-US" dirty="0" smtClean="0"/>
              <a:t>directly inside our class definition…</a:t>
            </a:r>
            <a:endParaRPr lang="en-US" dirty="0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57553" y="4118313"/>
            <a:ext cx="423203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228600" algn="l"/>
              </a:tabLst>
            </a:pP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code goes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here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16" name="AutoShape 97"/>
          <p:cNvSpPr>
            <a:spLocks noChangeArrowheads="1"/>
          </p:cNvSpPr>
          <p:nvPr/>
        </p:nvSpPr>
        <p:spPr bwMode="auto">
          <a:xfrm>
            <a:off x="4730260" y="4636313"/>
            <a:ext cx="4226167" cy="1799656"/>
          </a:xfrm>
          <a:prstGeom prst="wedgeRoundRectCallout">
            <a:avLst>
              <a:gd name="adj1" fmla="val -121792"/>
              <a:gd name="adj2" fmla="val -5649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 smtClean="0"/>
              <a:t>To define a destructor function, place a </a:t>
            </a:r>
            <a:r>
              <a:rPr lang="en-US" sz="2400" dirty="0" smtClean="0">
                <a:solidFill>
                  <a:srgbClr val="6600CC"/>
                </a:solidFill>
              </a:rPr>
              <a:t>tilde ~ </a:t>
            </a:r>
            <a:r>
              <a:rPr lang="en-US" sz="2400" dirty="0" smtClean="0"/>
              <a:t>character in front of the </a:t>
            </a:r>
            <a:r>
              <a:rPr lang="en-US" sz="2400" dirty="0" smtClean="0">
                <a:solidFill>
                  <a:srgbClr val="6600CC"/>
                </a:solidFill>
              </a:rPr>
              <a:t>name</a:t>
            </a:r>
            <a:r>
              <a:rPr lang="en-US" sz="2400" dirty="0" smtClean="0"/>
              <a:t> of the class.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8" name="AutoShape 97"/>
          <p:cNvSpPr>
            <a:spLocks noChangeArrowheads="1"/>
          </p:cNvSpPr>
          <p:nvPr/>
        </p:nvSpPr>
        <p:spPr bwMode="auto">
          <a:xfrm>
            <a:off x="4617792" y="2362200"/>
            <a:ext cx="4226167" cy="2127739"/>
          </a:xfrm>
          <a:prstGeom prst="wedgeRoundRectCallout">
            <a:avLst>
              <a:gd name="adj1" fmla="val -143429"/>
              <a:gd name="adj2" fmla="val 3900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2400" dirty="0" smtClean="0"/>
              <a:t>It looks just like a </a:t>
            </a:r>
            <a:r>
              <a:rPr lang="en-US" sz="2400" dirty="0" smtClean="0">
                <a:solidFill>
                  <a:srgbClr val="6600CC"/>
                </a:solidFill>
              </a:rPr>
              <a:t>constructor</a:t>
            </a:r>
            <a:r>
              <a:rPr lang="en-US" sz="2400" dirty="0" smtClean="0"/>
              <a:t> function except for the </a:t>
            </a:r>
            <a:r>
              <a:rPr lang="en-US" sz="2400" dirty="0" smtClean="0">
                <a:solidFill>
                  <a:srgbClr val="6600CC"/>
                </a:solidFill>
              </a:rPr>
              <a:t>tilde ~ </a:t>
            </a:r>
            <a:r>
              <a:rPr lang="en-US" sz="2400" dirty="0" smtClean="0"/>
              <a:t>which identifies it as a destructor.</a:t>
            </a:r>
            <a:endParaRPr lang="en-US" sz="2400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/>
      <p:bldP spid="123909" grpId="0"/>
      <p:bldP spid="123912" grpId="0"/>
      <p:bldP spid="14" grpId="0"/>
      <p:bldP spid="16" grpId="0" animBg="1"/>
      <p:bldP spid="16" grpId="1" animBg="1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r>
              <a:rPr lang="en-US" dirty="0" smtClean="0">
                <a:cs typeface="Courier New" pitchFamily="49" charset="0"/>
              </a:rPr>
              <a:t/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solidFill>
                  <a:srgbClr val="990000"/>
                </a:solidFill>
                <a:cs typeface="Courier New" pitchFamily="49" charset="0"/>
              </a:rPr>
              <a:t>destructor 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function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(it may have </a:t>
            </a:r>
            <a:r>
              <a:rPr lang="en-US" i="1" dirty="0" smtClean="0">
                <a:solidFill>
                  <a:srgbClr val="FF0000"/>
                </a:solidFill>
                <a:cs typeface="Courier New" pitchFamily="49" charset="0"/>
              </a:rPr>
              <a:t>only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/>
            </a:r>
            <a:br>
              <a:rPr lang="en-US" dirty="0" smtClean="0">
                <a:cs typeface="Courier New" pitchFamily="49" charset="0"/>
              </a:rPr>
            </a:br>
            <a:r>
              <a:rPr lang="en-US" dirty="0" smtClean="0">
                <a:cs typeface="Courier New" pitchFamily="49" charset="0"/>
              </a:rPr>
              <a:t>a class variable</a:t>
            </a:r>
            <a:r>
              <a:rPr lang="en-US" dirty="0" smtClean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 smtClean="0">
                <a:cs typeface="Courier New" pitchFamily="49" charset="0"/>
              </a:rPr>
              <a:t>when it </a:t>
            </a:r>
            <a:r>
              <a:rPr lang="en-US" dirty="0" smtClean="0">
                <a:solidFill>
                  <a:srgbClr val="006666"/>
                </a:solidFill>
                <a:cs typeface="Courier New" pitchFamily="49" charset="0"/>
              </a:rPr>
              <a:t>goes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Here’s how we define a </a:t>
            </a:r>
            <a:r>
              <a:rPr lang="en-US" dirty="0" smtClean="0">
                <a:solidFill>
                  <a:srgbClr val="FF0000"/>
                </a:solidFill>
              </a:rPr>
              <a:t>destructor </a:t>
            </a:r>
            <a:r>
              <a:rPr lang="en-US" dirty="0" smtClean="0"/>
              <a:t>directly inside our class definition…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99295" y="3263168"/>
            <a:ext cx="4390289" cy="3433763"/>
            <a:chOff x="199295" y="3263168"/>
            <a:chExt cx="4390289" cy="3433763"/>
          </a:xfrm>
        </p:grpSpPr>
        <p:sp>
          <p:nvSpPr>
            <p:cNvPr id="123906" name="Rectangle 2"/>
            <p:cNvSpPr>
              <a:spLocks noChangeArrowheads="1"/>
            </p:cNvSpPr>
            <p:nvPr/>
          </p:nvSpPr>
          <p:spPr bwMode="auto">
            <a:xfrm>
              <a:off x="211018" y="3323493"/>
              <a:ext cx="4220308" cy="337343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911" name="Rectangle 7"/>
            <p:cNvSpPr>
              <a:spLocks noChangeArrowheads="1"/>
            </p:cNvSpPr>
            <p:nvPr/>
          </p:nvSpPr>
          <p:spPr bwMode="auto">
            <a:xfrm>
              <a:off x="199295" y="3263168"/>
              <a:ext cx="4232031" cy="341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SomeClass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public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private: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  …</a:t>
              </a: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 dirty="0"/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357553" y="4118313"/>
              <a:ext cx="4232031" cy="1569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2400" b="1" dirty="0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~</a:t>
              </a:r>
              <a:r>
                <a:rPr lang="en-US" sz="1800" b="1" dirty="0" err="1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SomeClass</a:t>
              </a:r>
              <a:r>
                <a:rPr lang="en-US" sz="1800" b="1" dirty="0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smtClean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  </a:t>
              </a:r>
              <a: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// your destructor</a:t>
              </a:r>
              <a:b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// code goes </a:t>
              </a:r>
              <a:r>
                <a:rPr lang="en-US" sz="18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here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200" dirty="0">
                <a:solidFill>
                  <a:srgbClr val="6600CC"/>
                </a:solidFill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867507" y="2488582"/>
            <a:ext cx="758483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You can also define a </a:t>
            </a:r>
            <a:r>
              <a:rPr lang="en-US" dirty="0" smtClean="0">
                <a:solidFill>
                  <a:srgbClr val="FF0000"/>
                </a:solidFill>
              </a:rPr>
              <a:t>destructor </a:t>
            </a:r>
            <a:r>
              <a:rPr lang="en-US" dirty="0" smtClean="0"/>
              <a:t>outside </a:t>
            </a:r>
            <a:br>
              <a:rPr lang="en-US" dirty="0" smtClean="0"/>
            </a:br>
            <a:r>
              <a:rPr lang="en-US" dirty="0" smtClean="0"/>
              <a:t>your class definition…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595450" y="3323493"/>
            <a:ext cx="4249611" cy="3373438"/>
            <a:chOff x="4595450" y="3323493"/>
            <a:chExt cx="4249611" cy="3373438"/>
          </a:xfrm>
        </p:grpSpPr>
        <p:sp>
          <p:nvSpPr>
            <p:cNvPr id="12" name="Rectangle 2"/>
            <p:cNvSpPr>
              <a:spLocks noChangeArrowheads="1"/>
            </p:cNvSpPr>
            <p:nvPr/>
          </p:nvSpPr>
          <p:spPr bwMode="auto">
            <a:xfrm>
              <a:off x="4595450" y="3323493"/>
              <a:ext cx="4220308" cy="337343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4613030" y="3323493"/>
              <a:ext cx="4232031" cy="1754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class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SomeClass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200" dirty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public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: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800" b="1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  …</a:t>
              </a: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};</a:t>
              </a:r>
              <a:endParaRPr lang="en-US" sz="1200" dirty="0"/>
            </a:p>
          </p:txBody>
        </p:sp>
      </p:grp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366182" y="4118595"/>
            <a:ext cx="327660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 smtClean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code goes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here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7553" y="4112890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6181" y="4117483"/>
            <a:ext cx="18854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90945" y="4160960"/>
            <a:ext cx="261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AutoShape 97"/>
          <p:cNvSpPr>
            <a:spLocks noChangeArrowheads="1"/>
          </p:cNvSpPr>
          <p:nvPr/>
        </p:nvSpPr>
        <p:spPr bwMode="auto">
          <a:xfrm>
            <a:off x="4087451" y="1066800"/>
            <a:ext cx="4470188" cy="1572913"/>
          </a:xfrm>
          <a:prstGeom prst="wedgeRoundRectCallout">
            <a:avLst>
              <a:gd name="adj1" fmla="val -1120"/>
              <a:gd name="adj2" fmla="val 14847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dirty="0" smtClean="0"/>
              <a:t>First, define a function header for your </a:t>
            </a:r>
            <a:r>
              <a:rPr lang="en-US" dirty="0" smtClean="0">
                <a:solidFill>
                  <a:srgbClr val="6600CC"/>
                </a:solidFill>
              </a:rPr>
              <a:t>destructor</a:t>
            </a:r>
            <a:r>
              <a:rPr lang="en-US" dirty="0" smtClean="0"/>
              <a:t> inside your class.</a:t>
            </a:r>
            <a:br>
              <a:rPr lang="en-US" dirty="0" smtClean="0"/>
            </a:br>
            <a:r>
              <a:rPr lang="en-US" dirty="0" smtClean="0"/>
              <a:t>Don’t forget the </a:t>
            </a:r>
            <a:r>
              <a:rPr lang="en-US" dirty="0" smtClean="0">
                <a:solidFill>
                  <a:srgbClr val="FF0000"/>
                </a:solidFill>
              </a:rPr>
              <a:t>semicolon</a:t>
            </a:r>
            <a:r>
              <a:rPr lang="en-US" dirty="0" smtClean="0"/>
              <a:t>!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22" name="AutoShape 97"/>
          <p:cNvSpPr>
            <a:spLocks noChangeArrowheads="1"/>
          </p:cNvSpPr>
          <p:nvPr/>
        </p:nvSpPr>
        <p:spPr bwMode="auto">
          <a:xfrm>
            <a:off x="455192" y="1292956"/>
            <a:ext cx="4470188" cy="1572913"/>
          </a:xfrm>
          <a:prstGeom prst="wedgeRoundRectCallout">
            <a:avLst>
              <a:gd name="adj1" fmla="val 80702"/>
              <a:gd name="adj2" fmla="val 20176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dirty="0" smtClean="0"/>
              <a:t>Then define your actual </a:t>
            </a:r>
            <a:r>
              <a:rPr lang="en-US" dirty="0" smtClean="0">
                <a:solidFill>
                  <a:srgbClr val="6600CC"/>
                </a:solidFill>
              </a:rPr>
              <a:t>destructor</a:t>
            </a:r>
            <a:r>
              <a:rPr lang="en-US" dirty="0" smtClean="0"/>
              <a:t> function outside the class like this…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53857" y="5073623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 err="1" smtClean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SomeClass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::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15310" y="1482291"/>
            <a:ext cx="4485949" cy="1953928"/>
            <a:chOff x="2315310" y="1482291"/>
            <a:chExt cx="4485949" cy="1953928"/>
          </a:xfrm>
        </p:grpSpPr>
        <p:sp>
          <p:nvSpPr>
            <p:cNvPr id="28" name="AutoShape 97"/>
            <p:cNvSpPr>
              <a:spLocks noChangeArrowheads="1"/>
            </p:cNvSpPr>
            <p:nvPr/>
          </p:nvSpPr>
          <p:spPr bwMode="auto">
            <a:xfrm>
              <a:off x="2315310" y="1482291"/>
              <a:ext cx="4470188" cy="1953928"/>
            </a:xfrm>
            <a:prstGeom prst="wedgeRoundRectCallout">
              <a:avLst>
                <a:gd name="adj1" fmla="val 72735"/>
                <a:gd name="adj2" fmla="val 139974"/>
                <a:gd name="adj3" fmla="val 16667"/>
              </a:avLst>
            </a:prstGeom>
            <a:solidFill>
              <a:srgbClr val="E5F2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/>
            <a:p>
              <a:pPr algn="ctr"/>
              <a:r>
                <a:rPr lang="en-US" sz="1100" dirty="0" smtClean="0"/>
                <a:t/>
              </a:r>
              <a:br>
                <a:rPr lang="en-US" sz="1100" dirty="0" smtClean="0"/>
              </a:br>
              <a:r>
                <a:rPr lang="en-US" dirty="0" smtClean="0"/>
                <a:t>Destructors must NOT have an parameters.</a:t>
              </a:r>
              <a:br>
                <a:rPr lang="en-US" dirty="0" smtClean="0"/>
              </a:br>
              <a:r>
                <a:rPr lang="en-US" sz="1200" dirty="0" smtClean="0"/>
                <a:t/>
              </a:r>
              <a:br>
                <a:rPr lang="en-US" sz="1200" dirty="0" smtClean="0"/>
              </a:br>
              <a:r>
                <a:rPr lang="en-US" dirty="0" smtClean="0"/>
                <a:t>Destructors must NOT return any value either.</a:t>
              </a:r>
              <a:endParaRPr lang="en-US" dirty="0">
                <a:solidFill>
                  <a:srgbClr val="6600CC"/>
                </a:solidFill>
              </a:endParaRPr>
            </a:p>
          </p:txBody>
        </p:sp>
        <p:sp>
          <p:nvSpPr>
            <p:cNvPr id="29" name="AutoShape 97"/>
            <p:cNvSpPr>
              <a:spLocks noChangeArrowheads="1"/>
            </p:cNvSpPr>
            <p:nvPr/>
          </p:nvSpPr>
          <p:spPr bwMode="auto">
            <a:xfrm>
              <a:off x="2331071" y="1482291"/>
              <a:ext cx="4470188" cy="1953928"/>
            </a:xfrm>
            <a:prstGeom prst="wedgeRoundRectCallout">
              <a:avLst>
                <a:gd name="adj1" fmla="val -56457"/>
                <a:gd name="adj2" fmla="val 90221"/>
                <a:gd name="adj3" fmla="val 16667"/>
              </a:avLst>
            </a:prstGeom>
            <a:solidFill>
              <a:srgbClr val="E5F2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/>
            <a:p>
              <a:pPr algn="ctr"/>
              <a:r>
                <a:rPr lang="en-US" sz="1100" dirty="0" smtClean="0"/>
                <a:t/>
              </a:r>
              <a:br>
                <a:rPr lang="en-US" sz="1100" dirty="0" smtClean="0"/>
              </a:br>
              <a:r>
                <a:rPr lang="en-US" dirty="0" smtClean="0"/>
                <a:t>Destructors must </a:t>
              </a:r>
              <a:r>
                <a:rPr lang="en-US" dirty="0" smtClean="0">
                  <a:solidFill>
                    <a:srgbClr val="FF0000"/>
                  </a:solidFill>
                </a:rPr>
                <a:t>NOT</a:t>
              </a:r>
              <a:r>
                <a:rPr lang="en-US" dirty="0" smtClean="0"/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have</a:t>
              </a:r>
              <a:r>
                <a:rPr lang="en-US" dirty="0" smtClean="0"/>
                <a:t> any </a:t>
              </a:r>
              <a:r>
                <a:rPr lang="en-US" dirty="0" smtClean="0">
                  <a:solidFill>
                    <a:srgbClr val="FF0000"/>
                  </a:solidFill>
                </a:rPr>
                <a:t>parameters</a:t>
              </a:r>
              <a:r>
                <a:rPr lang="en-US" dirty="0" smtClean="0"/>
                <a:t>.</a:t>
              </a:r>
              <a:br>
                <a:rPr lang="en-US" dirty="0" smtClean="0"/>
              </a:br>
              <a:r>
                <a:rPr lang="en-US" sz="1200" dirty="0" smtClean="0"/>
                <a:t/>
              </a:r>
              <a:br>
                <a:rPr lang="en-US" sz="1200" dirty="0" smtClean="0"/>
              </a:br>
              <a:r>
                <a:rPr lang="en-US" dirty="0" smtClean="0"/>
                <a:t>Destructors must </a:t>
              </a:r>
              <a:r>
                <a:rPr lang="en-US" dirty="0" smtClean="0">
                  <a:solidFill>
                    <a:srgbClr val="FF0000"/>
                  </a:solidFill>
                </a:rPr>
                <a:t>NOT</a:t>
              </a:r>
              <a:r>
                <a:rPr lang="en-US" dirty="0" smtClean="0"/>
                <a:t> </a:t>
              </a:r>
              <a:r>
                <a:rPr lang="en-US" dirty="0" smtClean="0">
                  <a:solidFill>
                    <a:srgbClr val="FF0000"/>
                  </a:solidFill>
                </a:rPr>
                <a:t>return</a:t>
              </a:r>
              <a:r>
                <a:rPr lang="en-US" dirty="0" smtClean="0"/>
                <a:t> </a:t>
              </a:r>
              <a:br>
                <a:rPr lang="en-US" dirty="0" smtClean="0"/>
              </a:br>
              <a:r>
                <a:rPr lang="en-US" dirty="0" smtClean="0"/>
                <a:t>a </a:t>
              </a:r>
              <a:r>
                <a:rPr lang="en-US" dirty="0" smtClean="0">
                  <a:solidFill>
                    <a:srgbClr val="FF0000"/>
                  </a:solidFill>
                </a:rPr>
                <a:t>value</a:t>
              </a:r>
              <a:r>
                <a:rPr lang="en-US" dirty="0" smtClean="0"/>
                <a:t> either.</a:t>
              </a:r>
              <a:endParaRPr lang="en-US" dirty="0">
                <a:solidFill>
                  <a:srgbClr val="6600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73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22222E-6 L 0.50729 0.0006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6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03517E-6 L 0.46181 0.1332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0" y="666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139E-7 L 0.46475 0.13327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29" y="66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475 0.13334 C 0.5217 0.13334 0.57934 0.13334 0.6368 0.13334 " pathEditMode="relative" rAng="0" ptsTypes="fA">
                                      <p:cBhvr>
                                        <p:cTn id="5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12" grpId="0"/>
      <p:bldP spid="11" grpId="0"/>
      <p:bldP spid="15" grpId="0"/>
      <p:bldP spid="15" grpId="1"/>
      <p:bldP spid="3" grpId="0"/>
      <p:bldP spid="3" grpId="1"/>
      <p:bldP spid="3" grpId="2"/>
      <p:bldP spid="17" grpId="0"/>
      <p:bldP spid="17" grpId="1"/>
      <p:bldP spid="6" grpId="0"/>
      <p:bldP spid="21" grpId="0" animBg="1"/>
      <p:bldP spid="21" grpId="1" animBg="1"/>
      <p:bldP spid="22" grpId="0" animBg="1"/>
      <p:bldP spid="22" grpId="1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330758" y="838200"/>
            <a:ext cx="38424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 smtClean="0">
                <a:cs typeface="Courier New" pitchFamily="49" charset="0"/>
              </a:rPr>
              <a:t>If you don’t define your own destructor for a class…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29251" y="1694695"/>
            <a:ext cx="37147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 smtClean="0">
                <a:cs typeface="Courier New" pitchFamily="49" charset="0"/>
              </a:rPr>
              <a:t>Then C++ will define an implicit one for you…</a:t>
            </a:r>
            <a:endParaRPr lang="en-US" dirty="0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23825" y="704704"/>
            <a:ext cx="5305425" cy="5947782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52400" y="1566284"/>
            <a:ext cx="4572000" cy="343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</a:rPr>
              <a:t>CSNerd</a:t>
            </a:r>
            <a:r>
              <a:rPr lang="en-US" sz="1800" b="1" dirty="0" smtClean="0">
                <a:latin typeface="Courier New" pitchFamily="49" charset="0"/>
              </a:rPr>
              <a:t>()</a:t>
            </a:r>
          </a:p>
          <a:p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</a:rPr>
              <a:t>{</a:t>
            </a:r>
            <a:endParaRPr lang="en-US" sz="1800" b="1" dirty="0" smtClean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 </a:t>
            </a:r>
            <a:r>
              <a:rPr lang="en-US" sz="1800" b="1" dirty="0" err="1" smtClean="0">
                <a:latin typeface="Courier New" pitchFamily="49" charset="0"/>
              </a:rPr>
              <a:t>m_numPCs</a:t>
            </a:r>
            <a:r>
              <a:rPr lang="en-US" sz="1800" b="1" dirty="0" smtClean="0">
                <a:latin typeface="Courier New" pitchFamily="49" charset="0"/>
              </a:rPr>
              <a:t> = 0;</a:t>
            </a: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 </a:t>
            </a:r>
            <a:r>
              <a:rPr lang="en-US" sz="1800" b="1" dirty="0" err="1" smtClean="0">
                <a:latin typeface="Courier New" pitchFamily="49" charset="0"/>
              </a:rPr>
              <a:t>m_macUser</a:t>
            </a:r>
            <a:r>
              <a:rPr lang="en-US" sz="1800" b="1" dirty="0" smtClean="0">
                <a:latin typeface="Courier New" pitchFamily="49" charset="0"/>
              </a:rPr>
              <a:t> = false;</a:t>
            </a:r>
          </a:p>
          <a:p>
            <a:r>
              <a:rPr lang="en-US" sz="1400" b="1" dirty="0">
                <a:latin typeface="Courier New" pitchFamily="49" charset="0"/>
              </a:rPr>
              <a:t> }</a:t>
            </a:r>
            <a:endParaRPr lang="en-US" sz="1400" b="1" dirty="0" smtClean="0">
              <a:latin typeface="Courier New" pitchFamily="49" charset="0"/>
            </a:endParaRPr>
          </a:p>
          <a:p>
            <a:endParaRPr lang="en-US" sz="1100" b="1" dirty="0">
              <a:latin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</a:rPr>
              <a:t>(void)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if(</a:t>
            </a:r>
            <a:r>
              <a:rPr lang="en-US" sz="1800" b="1" dirty="0" err="1">
                <a:latin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 return(0);   </a:t>
            </a:r>
          </a:p>
          <a:p>
            <a:r>
              <a:rPr lang="en-US" sz="1800" b="1" dirty="0">
                <a:latin typeface="Courier New" pitchFamily="49" charset="0"/>
              </a:rPr>
              <a:t>   return(10 * </a:t>
            </a:r>
            <a:r>
              <a:rPr lang="en-US" sz="1800" b="1" dirty="0" err="1">
                <a:latin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</a:rPr>
              <a:t>}</a:t>
            </a:r>
            <a:endParaRPr lang="en-US" sz="14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 </a:t>
            </a: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284531" y="4563752"/>
            <a:ext cx="4867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400" y="423789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private: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m_numPCs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bool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m_macUser</a:t>
            </a:r>
            <a:r>
              <a:rPr lang="en-US" b="1" dirty="0">
                <a:latin typeface="Courier New" pitchFamily="49" charset="0"/>
              </a:rPr>
              <a:t>;</a:t>
            </a:r>
            <a:endParaRPr lang="en-US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};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94596" y="2558732"/>
            <a:ext cx="371474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 smtClean="0">
                <a:cs typeface="Courier New" pitchFamily="49" charset="0"/>
              </a:rPr>
              <a:t>This ensures that objects of your class properly go away when they go out of scope.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0.1224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7" y="854767"/>
            <a:ext cx="6875445" cy="5986254"/>
          </a:xfrm>
          <a:prstGeom prst="rect">
            <a:avLst/>
          </a:prstGeom>
          <a:solidFill>
            <a:srgbClr val="FED79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class MP3Player</a:t>
            </a:r>
          </a:p>
          <a:p>
            <a:r>
              <a:rPr lang="en-US" sz="1200" b="1" dirty="0" smtClean="0"/>
              <a:t>{</a:t>
            </a:r>
          </a:p>
          <a:p>
            <a:r>
              <a:rPr lang="en-US" sz="1800" dirty="0" smtClean="0"/>
              <a:t>public:</a:t>
            </a:r>
          </a:p>
          <a:p>
            <a:r>
              <a:rPr lang="en-US" sz="1800" dirty="0" smtClean="0"/>
              <a:t>    MP3Player()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 {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</a:t>
            </a:r>
            <a:r>
              <a:rPr lang="en-US" sz="1800" dirty="0" err="1" smtClean="0"/>
              <a:t>reserveSpaceOnDisk</a:t>
            </a:r>
            <a:r>
              <a:rPr lang="en-US" sz="1800" dirty="0" smtClean="0"/>
              <a:t>(100000000); // 100MB</a:t>
            </a:r>
          </a:p>
          <a:p>
            <a:r>
              <a:rPr lang="en-US" sz="1200" b="1" dirty="0" smtClean="0"/>
              <a:t>    }</a:t>
            </a:r>
            <a:endParaRPr lang="en-US" sz="1800" b="1" dirty="0" smtClean="0"/>
          </a:p>
          <a:p>
            <a:endParaRPr lang="en-US" sz="1000" dirty="0"/>
          </a:p>
          <a:p>
            <a:r>
              <a:rPr lang="en-US" sz="1800" dirty="0" smtClean="0"/>
              <a:t>   void </a:t>
            </a:r>
            <a:r>
              <a:rPr lang="en-US" sz="1800" dirty="0" err="1" smtClean="0"/>
              <a:t>getSong</a:t>
            </a:r>
            <a:r>
              <a:rPr lang="en-US" sz="1800" dirty="0" smtClean="0"/>
              <a:t>(</a:t>
            </a:r>
            <a:r>
              <a:rPr lang="en-US" sz="1800" dirty="0" err="1" smtClean="0"/>
              <a:t>const</a:t>
            </a:r>
            <a:r>
              <a:rPr lang="en-US" sz="1800" dirty="0" smtClean="0"/>
              <a:t> </a:t>
            </a:r>
            <a:r>
              <a:rPr lang="en-US" sz="1800" dirty="0" err="1" smtClean="0"/>
              <a:t>std</a:t>
            </a:r>
            <a:r>
              <a:rPr lang="en-US" sz="1800" dirty="0" smtClean="0"/>
              <a:t>::string &amp;</a:t>
            </a:r>
            <a:r>
              <a:rPr lang="en-US" sz="1800" dirty="0" err="1" smtClean="0"/>
              <a:t>songURL</a:t>
            </a:r>
            <a:r>
              <a:rPr lang="en-US" sz="1800" dirty="0" smtClean="0"/>
              <a:t>)</a:t>
            </a:r>
          </a:p>
          <a:p>
            <a:r>
              <a:rPr lang="en-US" sz="1200" b="1" dirty="0" smtClean="0"/>
              <a:t>   {</a:t>
            </a:r>
          </a:p>
          <a:p>
            <a:r>
              <a:rPr lang="en-US" sz="1800" dirty="0" smtClean="0"/>
              <a:t>       </a:t>
            </a:r>
            <a:r>
              <a:rPr lang="en-US" sz="1700" dirty="0" err="1" smtClean="0"/>
              <a:t>downloadToReservedSpace</a:t>
            </a:r>
            <a:r>
              <a:rPr lang="en-US" sz="1800" dirty="0" smtClean="0"/>
              <a:t>(</a:t>
            </a:r>
            <a:r>
              <a:rPr lang="en-US" sz="1800" dirty="0" err="1" smtClean="0"/>
              <a:t>songURL</a:t>
            </a:r>
            <a:r>
              <a:rPr lang="en-US" sz="1800" dirty="0" smtClean="0"/>
              <a:t>);</a:t>
            </a:r>
            <a:endParaRPr lang="en-US" sz="1200" b="1" dirty="0" smtClean="0"/>
          </a:p>
          <a:p>
            <a:r>
              <a:rPr lang="en-US" sz="1200" b="1" dirty="0" smtClean="0"/>
              <a:t>   }</a:t>
            </a:r>
          </a:p>
          <a:p>
            <a:endParaRPr lang="en-US" sz="700" b="1" dirty="0"/>
          </a:p>
          <a:p>
            <a:r>
              <a:rPr lang="en-US" sz="1200" b="1" dirty="0" smtClean="0"/>
              <a:t>  </a:t>
            </a:r>
            <a:r>
              <a:rPr lang="en-US" sz="1800" dirty="0"/>
              <a:t> void </a:t>
            </a:r>
            <a:r>
              <a:rPr lang="en-US" sz="1800" dirty="0" err="1" smtClean="0"/>
              <a:t>playSong</a:t>
            </a:r>
            <a:r>
              <a:rPr lang="en-US" sz="1800" dirty="0" smtClean="0"/>
              <a:t>()</a:t>
            </a:r>
            <a:endParaRPr lang="en-US" sz="1800" dirty="0"/>
          </a:p>
          <a:p>
            <a:r>
              <a:rPr lang="en-US" sz="1800" b="1" dirty="0"/>
              <a:t> </a:t>
            </a:r>
            <a:r>
              <a:rPr lang="en-US" sz="1800" b="1" dirty="0" smtClean="0"/>
              <a:t> </a:t>
            </a:r>
            <a:r>
              <a:rPr lang="en-US" sz="1400" b="1" dirty="0" smtClean="0"/>
              <a:t>{</a:t>
            </a:r>
            <a:endParaRPr lang="en-US" sz="1400" b="1" dirty="0"/>
          </a:p>
          <a:p>
            <a:r>
              <a:rPr lang="en-US" sz="1800" dirty="0"/>
              <a:t>       </a:t>
            </a:r>
            <a:r>
              <a:rPr lang="en-US" sz="1800" dirty="0" smtClean="0"/>
              <a:t>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b="1" dirty="0" smtClean="0"/>
          </a:p>
          <a:p>
            <a:endParaRPr lang="en-US" sz="1000" dirty="0"/>
          </a:p>
          <a:p>
            <a:r>
              <a:rPr lang="en-US" sz="1800" dirty="0" smtClean="0"/>
              <a:t>   void </a:t>
            </a:r>
            <a:r>
              <a:rPr lang="en-US" sz="1800" dirty="0" err="1" smtClean="0"/>
              <a:t>doneWithMusic</a:t>
            </a:r>
            <a:r>
              <a:rPr lang="en-US" sz="1800" dirty="0" smtClean="0"/>
              <a:t>()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{</a:t>
            </a:r>
            <a:endParaRPr lang="en-US" sz="1800" b="1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  </a:t>
            </a:r>
            <a:r>
              <a:rPr lang="en-US" sz="1800" dirty="0" err="1" smtClean="0"/>
              <a:t>freeReservedSpaceOnDisk</a:t>
            </a:r>
            <a:r>
              <a:rPr lang="en-US" sz="1800" dirty="0"/>
              <a:t>();</a:t>
            </a:r>
            <a:endParaRPr lang="en-US" sz="1800" dirty="0" smtClean="0"/>
          </a:p>
          <a:p>
            <a:r>
              <a:rPr lang="en-US" sz="1200" b="1" dirty="0" smtClean="0"/>
              <a:t>   }</a:t>
            </a:r>
          </a:p>
          <a:p>
            <a:endParaRPr lang="en-US" sz="1200" b="1" dirty="0"/>
          </a:p>
          <a:p>
            <a:endParaRPr lang="en-US" sz="1200" b="1" dirty="0" smtClean="0"/>
          </a:p>
          <a:p>
            <a:endParaRPr lang="en-US" sz="1050" b="1" dirty="0"/>
          </a:p>
          <a:p>
            <a:endParaRPr lang="en-US" sz="1200" b="1" dirty="0" smtClean="0"/>
          </a:p>
          <a:p>
            <a:r>
              <a:rPr lang="en-US" sz="1400" b="1" dirty="0" smtClean="0"/>
              <a:t>};</a:t>
            </a:r>
            <a:endParaRPr lang="en-US" sz="1400" b="1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 smtClean="0"/>
              <a:t>Why Do We Need Destructors?</a:t>
            </a:r>
            <a:endParaRPr lang="en-US" sz="4000" kern="0" dirty="0"/>
          </a:p>
        </p:txBody>
      </p:sp>
      <p:sp>
        <p:nvSpPr>
          <p:cNvPr id="8" name="TextBox 7"/>
          <p:cNvSpPr txBox="1"/>
          <p:nvPr/>
        </p:nvSpPr>
        <p:spPr>
          <a:xfrm>
            <a:off x="4635604" y="3456159"/>
            <a:ext cx="4468634" cy="3239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i</a:t>
            </a:r>
            <a:r>
              <a:rPr lang="en-US" sz="1800" dirty="0" err="1" smtClean="0"/>
              <a:t>nt</a:t>
            </a:r>
            <a:r>
              <a:rPr lang="en-US" sz="1800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sz="1800" dirty="0" smtClean="0"/>
              <a:t>   string </a:t>
            </a:r>
            <a:r>
              <a:rPr lang="en-US" sz="1800" dirty="0" err="1" smtClean="0"/>
              <a:t>url</a:t>
            </a:r>
            <a:r>
              <a:rPr lang="en-US" sz="1800" dirty="0" smtClean="0"/>
              <a:t> = </a:t>
            </a:r>
            <a:r>
              <a:rPr lang="en-US" sz="1600" dirty="0" smtClean="0"/>
              <a:t>“www.music.com/song.mp3”;</a:t>
            </a:r>
            <a:endParaRPr lang="en-US" dirty="0" smtClean="0"/>
          </a:p>
          <a:p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// obsessively play song 100 times!</a:t>
            </a:r>
          </a:p>
          <a:p>
            <a:endParaRPr lang="en-US" sz="1050" dirty="0"/>
          </a:p>
          <a:p>
            <a:r>
              <a:rPr lang="en-US" sz="1800" dirty="0" smtClean="0"/>
              <a:t>   for (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i</a:t>
            </a:r>
            <a:r>
              <a:rPr lang="en-US" sz="1800" dirty="0" smtClean="0"/>
              <a:t>=0;i&lt;100;i++)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{ 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MP3Player p;</a:t>
            </a:r>
          </a:p>
          <a:p>
            <a:r>
              <a:rPr lang="en-US" sz="1800" dirty="0" smtClean="0"/>
              <a:t>       </a:t>
            </a:r>
            <a:r>
              <a:rPr lang="en-US" sz="1800" dirty="0" err="1" smtClean="0"/>
              <a:t>p.getSong</a:t>
            </a:r>
            <a:r>
              <a:rPr lang="en-US" sz="1800" dirty="0" smtClean="0"/>
              <a:t>(</a:t>
            </a:r>
            <a:r>
              <a:rPr lang="en-US" sz="1800" dirty="0" err="1" smtClean="0"/>
              <a:t>url</a:t>
            </a:r>
            <a:r>
              <a:rPr lang="en-US" sz="1800" dirty="0" smtClean="0"/>
              <a:t>);</a:t>
            </a:r>
          </a:p>
          <a:p>
            <a:r>
              <a:rPr lang="en-US" sz="1800" dirty="0" smtClean="0"/>
              <a:t>       </a:t>
            </a:r>
            <a:r>
              <a:rPr lang="en-US" sz="1800" dirty="0" err="1" smtClean="0"/>
              <a:t>p.playSong</a:t>
            </a:r>
            <a:r>
              <a:rPr lang="en-US" sz="1800" dirty="0" smtClean="0"/>
              <a:t>();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}</a:t>
            </a:r>
          </a:p>
          <a:p>
            <a:r>
              <a:rPr lang="en-US" sz="1200" b="1" dirty="0" smtClean="0"/>
              <a:t>}</a:t>
            </a:r>
            <a:endParaRPr lang="en-US" sz="1800" b="1" dirty="0" smtClean="0"/>
          </a:p>
        </p:txBody>
      </p:sp>
      <p:sp>
        <p:nvSpPr>
          <p:cNvPr id="11" name="Line 72"/>
          <p:cNvSpPr>
            <a:spLocks noChangeShapeType="1"/>
          </p:cNvSpPr>
          <p:nvPr/>
        </p:nvSpPr>
        <p:spPr bwMode="auto">
          <a:xfrm>
            <a:off x="4590662" y="41247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72"/>
          <p:cNvSpPr>
            <a:spLocks noChangeShapeType="1"/>
          </p:cNvSpPr>
          <p:nvPr/>
        </p:nvSpPr>
        <p:spPr bwMode="auto">
          <a:xfrm>
            <a:off x="4590662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72"/>
          <p:cNvSpPr>
            <a:spLocks noChangeShapeType="1"/>
          </p:cNvSpPr>
          <p:nvPr/>
        </p:nvSpPr>
        <p:spPr bwMode="auto">
          <a:xfrm>
            <a:off x="4895462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72"/>
          <p:cNvSpPr>
            <a:spLocks noChangeShapeType="1"/>
          </p:cNvSpPr>
          <p:nvPr/>
        </p:nvSpPr>
        <p:spPr bwMode="auto">
          <a:xfrm>
            <a:off x="218498" y="176035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2"/>
          <p:cNvSpPr>
            <a:spLocks noChangeShapeType="1"/>
          </p:cNvSpPr>
          <p:nvPr/>
        </p:nvSpPr>
        <p:spPr bwMode="auto">
          <a:xfrm>
            <a:off x="235124" y="1998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85" y="2116039"/>
            <a:ext cx="2088110" cy="967355"/>
          </a:xfrm>
          <a:prstGeom prst="rect">
            <a:avLst/>
          </a:prstGeom>
        </p:spPr>
      </p:pic>
      <p:sp>
        <p:nvSpPr>
          <p:cNvPr id="19" name="Line 72"/>
          <p:cNvSpPr>
            <a:spLocks noChangeShapeType="1"/>
          </p:cNvSpPr>
          <p:nvPr/>
        </p:nvSpPr>
        <p:spPr bwMode="auto">
          <a:xfrm>
            <a:off x="523298" y="22423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72"/>
          <p:cNvSpPr>
            <a:spLocks noChangeShapeType="1"/>
          </p:cNvSpPr>
          <p:nvPr/>
        </p:nvSpPr>
        <p:spPr bwMode="auto">
          <a:xfrm>
            <a:off x="207011" y="246121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4887149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72"/>
          <p:cNvSpPr>
            <a:spLocks noChangeShapeType="1"/>
          </p:cNvSpPr>
          <p:nvPr/>
        </p:nvSpPr>
        <p:spPr bwMode="auto">
          <a:xfrm>
            <a:off x="207011" y="28574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72"/>
          <p:cNvSpPr>
            <a:spLocks noChangeShapeType="1"/>
          </p:cNvSpPr>
          <p:nvPr/>
        </p:nvSpPr>
        <p:spPr bwMode="auto">
          <a:xfrm>
            <a:off x="173357" y="30833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248113" y="220455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11101011010101010101</a:t>
            </a:r>
            <a:br>
              <a:rPr lang="en-US" sz="1200" dirty="0" smtClean="0">
                <a:solidFill>
                  <a:srgbClr val="FF0000"/>
                </a:solidFill>
              </a:rPr>
            </a:br>
            <a:r>
              <a:rPr lang="en-US" sz="1200" dirty="0" smtClean="0">
                <a:solidFill>
                  <a:srgbClr val="FF0000"/>
                </a:solidFill>
              </a:rPr>
              <a:t>0010000110101001110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6" name="Line 72"/>
          <p:cNvSpPr>
            <a:spLocks noChangeShapeType="1"/>
          </p:cNvSpPr>
          <p:nvPr/>
        </p:nvSpPr>
        <p:spPr bwMode="auto">
          <a:xfrm>
            <a:off x="431457" y="331188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72"/>
          <p:cNvSpPr>
            <a:spLocks noChangeShapeType="1"/>
          </p:cNvSpPr>
          <p:nvPr/>
        </p:nvSpPr>
        <p:spPr bwMode="auto">
          <a:xfrm>
            <a:off x="184833" y="3514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72"/>
          <p:cNvSpPr>
            <a:spLocks noChangeShapeType="1"/>
          </p:cNvSpPr>
          <p:nvPr/>
        </p:nvSpPr>
        <p:spPr bwMode="auto">
          <a:xfrm>
            <a:off x="4886332" y="61354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72"/>
          <p:cNvSpPr>
            <a:spLocks noChangeShapeType="1"/>
          </p:cNvSpPr>
          <p:nvPr/>
        </p:nvSpPr>
        <p:spPr bwMode="auto">
          <a:xfrm>
            <a:off x="169034" y="38478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72"/>
          <p:cNvSpPr>
            <a:spLocks noChangeShapeType="1"/>
          </p:cNvSpPr>
          <p:nvPr/>
        </p:nvSpPr>
        <p:spPr bwMode="auto">
          <a:xfrm>
            <a:off x="184842" y="41416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72"/>
          <p:cNvSpPr>
            <a:spLocks noChangeShapeType="1"/>
          </p:cNvSpPr>
          <p:nvPr/>
        </p:nvSpPr>
        <p:spPr bwMode="auto">
          <a:xfrm>
            <a:off x="420372" y="441870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72"/>
          <p:cNvSpPr>
            <a:spLocks noChangeShapeType="1"/>
          </p:cNvSpPr>
          <p:nvPr/>
        </p:nvSpPr>
        <p:spPr bwMode="auto">
          <a:xfrm>
            <a:off x="218498" y="46542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4615601" y="6344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72"/>
          <p:cNvSpPr>
            <a:spLocks noChangeShapeType="1"/>
          </p:cNvSpPr>
          <p:nvPr/>
        </p:nvSpPr>
        <p:spPr bwMode="auto">
          <a:xfrm>
            <a:off x="4598240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72"/>
          <p:cNvSpPr>
            <a:spLocks noChangeShapeType="1"/>
          </p:cNvSpPr>
          <p:nvPr/>
        </p:nvSpPr>
        <p:spPr bwMode="auto">
          <a:xfrm>
            <a:off x="4894727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72"/>
          <p:cNvSpPr>
            <a:spLocks noChangeShapeType="1"/>
          </p:cNvSpPr>
          <p:nvPr/>
        </p:nvSpPr>
        <p:spPr bwMode="auto">
          <a:xfrm>
            <a:off x="221264" y="176312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Line 72"/>
          <p:cNvSpPr>
            <a:spLocks noChangeShapeType="1"/>
          </p:cNvSpPr>
          <p:nvPr/>
        </p:nvSpPr>
        <p:spPr bwMode="auto">
          <a:xfrm>
            <a:off x="237890" y="200123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38" y="1844476"/>
            <a:ext cx="2088110" cy="967355"/>
          </a:xfrm>
          <a:prstGeom prst="rect">
            <a:avLst/>
          </a:prstGeom>
        </p:spPr>
      </p:pic>
      <p:sp>
        <p:nvSpPr>
          <p:cNvPr id="42" name="Line 72"/>
          <p:cNvSpPr>
            <a:spLocks noChangeShapeType="1"/>
          </p:cNvSpPr>
          <p:nvPr/>
        </p:nvSpPr>
        <p:spPr bwMode="auto">
          <a:xfrm>
            <a:off x="526064" y="22450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" name="Line 72"/>
          <p:cNvSpPr>
            <a:spLocks noChangeShapeType="1"/>
          </p:cNvSpPr>
          <p:nvPr/>
        </p:nvSpPr>
        <p:spPr bwMode="auto">
          <a:xfrm>
            <a:off x="209777" y="246397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Line 72"/>
          <p:cNvSpPr>
            <a:spLocks noChangeShapeType="1"/>
          </p:cNvSpPr>
          <p:nvPr/>
        </p:nvSpPr>
        <p:spPr bwMode="auto">
          <a:xfrm>
            <a:off x="4889915" y="585834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09777" y="28602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Line 72"/>
          <p:cNvSpPr>
            <a:spLocks noChangeShapeType="1"/>
          </p:cNvSpPr>
          <p:nvPr/>
        </p:nvSpPr>
        <p:spPr bwMode="auto">
          <a:xfrm>
            <a:off x="176123" y="3086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250879" y="1924679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11101011010101010101</a:t>
            </a:r>
            <a:br>
              <a:rPr lang="en-US" sz="1200" dirty="0" smtClean="0">
                <a:solidFill>
                  <a:srgbClr val="FF0000"/>
                </a:solidFill>
              </a:rPr>
            </a:br>
            <a:r>
              <a:rPr lang="en-US" sz="1200" dirty="0" smtClean="0">
                <a:solidFill>
                  <a:srgbClr val="FF0000"/>
                </a:solidFill>
              </a:rPr>
              <a:t>0010000110101001110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48" name="Line 72"/>
          <p:cNvSpPr>
            <a:spLocks noChangeShapeType="1"/>
          </p:cNvSpPr>
          <p:nvPr/>
        </p:nvSpPr>
        <p:spPr bwMode="auto">
          <a:xfrm>
            <a:off x="434223" y="331464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Line 72"/>
          <p:cNvSpPr>
            <a:spLocks noChangeShapeType="1"/>
          </p:cNvSpPr>
          <p:nvPr/>
        </p:nvSpPr>
        <p:spPr bwMode="auto">
          <a:xfrm>
            <a:off x="187599" y="35169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72"/>
          <p:cNvSpPr>
            <a:spLocks noChangeShapeType="1"/>
          </p:cNvSpPr>
          <p:nvPr/>
        </p:nvSpPr>
        <p:spPr bwMode="auto">
          <a:xfrm>
            <a:off x="4889098" y="613820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" name="Line 72"/>
          <p:cNvSpPr>
            <a:spLocks noChangeShapeType="1"/>
          </p:cNvSpPr>
          <p:nvPr/>
        </p:nvSpPr>
        <p:spPr bwMode="auto">
          <a:xfrm>
            <a:off x="171800" y="38506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Line 72"/>
          <p:cNvSpPr>
            <a:spLocks noChangeShapeType="1"/>
          </p:cNvSpPr>
          <p:nvPr/>
        </p:nvSpPr>
        <p:spPr bwMode="auto">
          <a:xfrm>
            <a:off x="187608" y="41443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Line 72"/>
          <p:cNvSpPr>
            <a:spLocks noChangeShapeType="1"/>
          </p:cNvSpPr>
          <p:nvPr/>
        </p:nvSpPr>
        <p:spPr bwMode="auto">
          <a:xfrm>
            <a:off x="423138" y="4421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Line 72"/>
          <p:cNvSpPr>
            <a:spLocks noChangeShapeType="1"/>
          </p:cNvSpPr>
          <p:nvPr/>
        </p:nvSpPr>
        <p:spPr bwMode="auto">
          <a:xfrm>
            <a:off x="221264" y="465699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" name="Line 72"/>
          <p:cNvSpPr>
            <a:spLocks noChangeShapeType="1"/>
          </p:cNvSpPr>
          <p:nvPr/>
        </p:nvSpPr>
        <p:spPr bwMode="auto">
          <a:xfrm>
            <a:off x="4618367" y="633893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" name="Line 72"/>
          <p:cNvSpPr>
            <a:spLocks noChangeShapeType="1"/>
          </p:cNvSpPr>
          <p:nvPr/>
        </p:nvSpPr>
        <p:spPr bwMode="auto">
          <a:xfrm>
            <a:off x="4584380" y="509827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" name="Line 72"/>
          <p:cNvSpPr>
            <a:spLocks noChangeShapeType="1"/>
          </p:cNvSpPr>
          <p:nvPr/>
        </p:nvSpPr>
        <p:spPr bwMode="auto">
          <a:xfrm>
            <a:off x="4897493" y="556792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" name="Line 72"/>
          <p:cNvSpPr>
            <a:spLocks noChangeShapeType="1"/>
          </p:cNvSpPr>
          <p:nvPr/>
        </p:nvSpPr>
        <p:spPr bwMode="auto">
          <a:xfrm>
            <a:off x="207404" y="1757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72"/>
          <p:cNvSpPr>
            <a:spLocks noChangeShapeType="1"/>
          </p:cNvSpPr>
          <p:nvPr/>
        </p:nvSpPr>
        <p:spPr bwMode="auto">
          <a:xfrm>
            <a:off x="224030" y="199568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91" y="1564600"/>
            <a:ext cx="2088110" cy="967355"/>
          </a:xfrm>
          <a:prstGeom prst="rect">
            <a:avLst/>
          </a:prstGeom>
        </p:spPr>
      </p:pic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512204" y="223952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72"/>
          <p:cNvSpPr>
            <a:spLocks noChangeShapeType="1"/>
          </p:cNvSpPr>
          <p:nvPr/>
        </p:nvSpPr>
        <p:spPr bwMode="auto">
          <a:xfrm>
            <a:off x="195917" y="24584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112605" y="1066800"/>
            <a:ext cx="1972924" cy="1921398"/>
            <a:chOff x="7084612" y="1066800"/>
            <a:chExt cx="1972924" cy="1921398"/>
          </a:xfrm>
        </p:grpSpPr>
        <p:sp>
          <p:nvSpPr>
            <p:cNvPr id="3" name="Flowchart: Magnetic Disk 2"/>
            <p:cNvSpPr/>
            <p:nvPr/>
          </p:nvSpPr>
          <p:spPr bwMode="auto">
            <a:xfrm>
              <a:off x="7084612" y="1066800"/>
              <a:ext cx="1972924" cy="1921398"/>
            </a:xfrm>
            <a:prstGeom prst="flowChartMagneticDisk">
              <a:avLst/>
            </a:prstGeom>
            <a:solidFill>
              <a:srgbClr val="FFFFCC">
                <a:alpha val="47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22492" y="1131630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Drive</a:t>
              </a:r>
              <a:endParaRPr lang="en-US" dirty="0"/>
            </a:p>
          </p:txBody>
        </p:sp>
      </p:grpSp>
      <p:sp>
        <p:nvSpPr>
          <p:cNvPr id="64" name="Rounded Rectangular Callout 63"/>
          <p:cNvSpPr/>
          <p:nvPr/>
        </p:nvSpPr>
        <p:spPr bwMode="auto">
          <a:xfrm>
            <a:off x="3557847" y="648391"/>
            <a:ext cx="3158834" cy="1464231"/>
          </a:xfrm>
          <a:prstGeom prst="wedgeRoundRectCallout">
            <a:avLst>
              <a:gd name="adj1" fmla="val 66667"/>
              <a:gd name="adj2" fmla="val 86512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wait!  We never deleted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previous cached version! Now we’ve reserved 200MB!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5" name="Rounded Rectangular Callout 64"/>
          <p:cNvSpPr/>
          <p:nvPr/>
        </p:nvSpPr>
        <p:spPr bwMode="auto">
          <a:xfrm>
            <a:off x="3491346" y="800791"/>
            <a:ext cx="3386048" cy="1464231"/>
          </a:xfrm>
          <a:prstGeom prst="wedgeRoundRectCallout">
            <a:avLst>
              <a:gd name="adj1" fmla="val 62003"/>
              <a:gd name="adj2" fmla="val 6266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wait!  We never deleted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two previous cached versions! Now we’ve reserved 300MB!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6" name="Rounded Rectangular Callout 65"/>
          <p:cNvSpPr/>
          <p:nvPr/>
        </p:nvSpPr>
        <p:spPr bwMode="auto">
          <a:xfrm>
            <a:off x="739022" y="3085268"/>
            <a:ext cx="3832977" cy="1464231"/>
          </a:xfrm>
          <a:prstGeom prst="wedgeRoundRectCallout">
            <a:avLst>
              <a:gd name="adj1" fmla="val 59834"/>
              <a:gd name="adj2" fmla="val 84809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After 100 times, we’ll end up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wasting 10GB!  All because we forgot to call our </a:t>
            </a:r>
            <a:r>
              <a:rPr kumimoji="0" lang="en-US" sz="2000" b="0" i="0" u="none" strike="noStrike" cap="none" normalizeH="0" dirty="0" err="1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doneWithMusic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() 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method!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8242070" y="4957793"/>
            <a:ext cx="723205" cy="520293"/>
            <a:chOff x="7880468" y="3062492"/>
            <a:chExt cx="723205" cy="520293"/>
          </a:xfrm>
        </p:grpSpPr>
        <p:sp>
          <p:nvSpPr>
            <p:cNvPr id="67" name="Rectangle 66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244836" y="4968872"/>
            <a:ext cx="723205" cy="520293"/>
            <a:chOff x="7880468" y="3062492"/>
            <a:chExt cx="723205" cy="520293"/>
          </a:xfrm>
        </p:grpSpPr>
        <p:sp>
          <p:nvSpPr>
            <p:cNvPr id="71" name="Rectangle 70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8247602" y="4946699"/>
            <a:ext cx="723205" cy="520293"/>
            <a:chOff x="7880468" y="3062492"/>
            <a:chExt cx="723205" cy="520293"/>
          </a:xfrm>
        </p:grpSpPr>
        <p:sp>
          <p:nvSpPr>
            <p:cNvPr id="74" name="Rectangle 73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51093" y="485604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void </a:t>
            </a:r>
            <a:r>
              <a:rPr lang="en-US" sz="1800" dirty="0" err="1">
                <a:solidFill>
                  <a:srgbClr val="FF0000"/>
                </a:solidFill>
              </a:rPr>
              <a:t>doneWithMusic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      </a:t>
            </a:r>
            <a:r>
              <a:rPr lang="en-US" sz="1800" dirty="0" err="1" smtClean="0">
                <a:solidFill>
                  <a:srgbClr val="FF0000"/>
                </a:solidFill>
              </a:rPr>
              <a:t>freeReservedSpaceOnDisk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</a:rPr>
              <a:t>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4490836" y="4013855"/>
            <a:ext cx="3832977" cy="1464231"/>
          </a:xfrm>
          <a:prstGeom prst="wedgeRoundRectCallout">
            <a:avLst>
              <a:gd name="adj1" fmla="val -99134"/>
              <a:gd name="adj2" fmla="val 99570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–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our class doesn’t have a destructor. </a:t>
            </a:r>
            <a:b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see what happens!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1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88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9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0" fill="hold">
                      <p:stCondLst>
                        <p:cond delay="indefinite"/>
                      </p:stCondLst>
                      <p:childTnLst>
                        <p:par>
                          <p:cTn id="391" fill="hold">
                            <p:stCondLst>
                              <p:cond delay="0"/>
                            </p:stCondLst>
                            <p:childTnLst>
                              <p:par>
                                <p:cTn id="3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9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6" fill="hold">
                      <p:stCondLst>
                        <p:cond delay="indefinite"/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8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9" grpId="0" animBg="1"/>
      <p:bldP spid="39" grpId="1" animBg="1"/>
      <p:bldP spid="40" grpId="0" animBg="1"/>
      <p:bldP spid="4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/>
      <p:bldP spid="47" grpId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76" grpId="0"/>
      <p:bldP spid="77" grpId="0" animBg="1"/>
      <p:bldP spid="7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7" y="854767"/>
            <a:ext cx="6875445" cy="6101670"/>
          </a:xfrm>
          <a:prstGeom prst="rect">
            <a:avLst/>
          </a:prstGeom>
          <a:solidFill>
            <a:srgbClr val="FED79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class MP3Player</a:t>
            </a:r>
          </a:p>
          <a:p>
            <a:r>
              <a:rPr lang="en-US" sz="1200" b="1" dirty="0" smtClean="0"/>
              <a:t>{</a:t>
            </a:r>
          </a:p>
          <a:p>
            <a:r>
              <a:rPr lang="en-US" sz="1800" dirty="0" smtClean="0"/>
              <a:t>public:</a:t>
            </a:r>
          </a:p>
          <a:p>
            <a:r>
              <a:rPr lang="en-US" sz="1800" dirty="0" smtClean="0"/>
              <a:t>    MP3Player()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 {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 </a:t>
            </a:r>
            <a:r>
              <a:rPr lang="en-US" sz="1800" dirty="0" err="1" smtClean="0"/>
              <a:t>reserveSpaceOnDisk</a:t>
            </a:r>
            <a:r>
              <a:rPr lang="en-US" sz="1800" dirty="0" smtClean="0"/>
              <a:t>(100000000); // 100MB</a:t>
            </a:r>
          </a:p>
          <a:p>
            <a:r>
              <a:rPr lang="en-US" sz="1200" b="1" dirty="0" smtClean="0"/>
              <a:t>    }</a:t>
            </a:r>
            <a:endParaRPr lang="en-US" sz="1800" b="1" dirty="0" smtClean="0"/>
          </a:p>
          <a:p>
            <a:endParaRPr lang="en-US" sz="1000" dirty="0"/>
          </a:p>
          <a:p>
            <a:r>
              <a:rPr lang="en-US" sz="1800" dirty="0" smtClean="0"/>
              <a:t>   void </a:t>
            </a:r>
            <a:r>
              <a:rPr lang="en-US" sz="1800" dirty="0" err="1" smtClean="0"/>
              <a:t>getSong</a:t>
            </a:r>
            <a:r>
              <a:rPr lang="en-US" sz="1800" dirty="0" smtClean="0"/>
              <a:t>(</a:t>
            </a:r>
            <a:r>
              <a:rPr lang="en-US" sz="1800" dirty="0" err="1" smtClean="0"/>
              <a:t>const</a:t>
            </a:r>
            <a:r>
              <a:rPr lang="en-US" sz="1800" dirty="0" smtClean="0"/>
              <a:t> </a:t>
            </a:r>
            <a:r>
              <a:rPr lang="en-US" sz="1800" dirty="0" err="1" smtClean="0"/>
              <a:t>std</a:t>
            </a:r>
            <a:r>
              <a:rPr lang="en-US" sz="1800" dirty="0" smtClean="0"/>
              <a:t>::string &amp;</a:t>
            </a:r>
            <a:r>
              <a:rPr lang="en-US" sz="1800" dirty="0" err="1" smtClean="0"/>
              <a:t>songURL</a:t>
            </a:r>
            <a:r>
              <a:rPr lang="en-US" sz="1800" dirty="0" smtClean="0"/>
              <a:t>)</a:t>
            </a:r>
          </a:p>
          <a:p>
            <a:r>
              <a:rPr lang="en-US" sz="1200" b="1" dirty="0" smtClean="0"/>
              <a:t>   {</a:t>
            </a:r>
          </a:p>
          <a:p>
            <a:r>
              <a:rPr lang="en-US" sz="1800" dirty="0" smtClean="0"/>
              <a:t>       </a:t>
            </a:r>
            <a:r>
              <a:rPr lang="en-US" sz="1700" dirty="0" err="1" smtClean="0"/>
              <a:t>downloadToReservedSpace</a:t>
            </a:r>
            <a:r>
              <a:rPr lang="en-US" sz="1800" dirty="0" smtClean="0"/>
              <a:t>(</a:t>
            </a:r>
            <a:r>
              <a:rPr lang="en-US" sz="1800" dirty="0" err="1" smtClean="0"/>
              <a:t>songURL</a:t>
            </a:r>
            <a:r>
              <a:rPr lang="en-US" sz="1800" dirty="0" smtClean="0"/>
              <a:t>);</a:t>
            </a:r>
            <a:endParaRPr lang="en-US" sz="1200" b="1" dirty="0" smtClean="0"/>
          </a:p>
          <a:p>
            <a:r>
              <a:rPr lang="en-US" sz="1200" b="1" dirty="0" smtClean="0"/>
              <a:t>   }</a:t>
            </a:r>
          </a:p>
          <a:p>
            <a:endParaRPr lang="en-US" sz="700" b="1" dirty="0"/>
          </a:p>
          <a:p>
            <a:r>
              <a:rPr lang="en-US" sz="1200" b="1" dirty="0" smtClean="0"/>
              <a:t>  </a:t>
            </a:r>
            <a:r>
              <a:rPr lang="en-US" sz="1800" dirty="0"/>
              <a:t> void </a:t>
            </a:r>
            <a:r>
              <a:rPr lang="en-US" sz="1800" dirty="0" err="1" smtClean="0"/>
              <a:t>playSong</a:t>
            </a:r>
            <a:r>
              <a:rPr lang="en-US" sz="1800" dirty="0" smtClean="0"/>
              <a:t>()</a:t>
            </a:r>
            <a:endParaRPr lang="en-US" sz="1800" dirty="0"/>
          </a:p>
          <a:p>
            <a:r>
              <a:rPr lang="en-US" sz="1800" b="1" dirty="0"/>
              <a:t> </a:t>
            </a:r>
            <a:r>
              <a:rPr lang="en-US" sz="1800" b="1" dirty="0" smtClean="0"/>
              <a:t> </a:t>
            </a:r>
            <a:r>
              <a:rPr lang="en-US" sz="1400" b="1" dirty="0" smtClean="0"/>
              <a:t>{</a:t>
            </a:r>
            <a:endParaRPr lang="en-US" sz="1400" b="1" dirty="0"/>
          </a:p>
          <a:p>
            <a:r>
              <a:rPr lang="en-US" sz="1800" dirty="0"/>
              <a:t>       </a:t>
            </a:r>
            <a:r>
              <a:rPr lang="en-US" sz="1800" dirty="0" smtClean="0"/>
              <a:t>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b="1" dirty="0" smtClean="0"/>
          </a:p>
          <a:p>
            <a:endParaRPr lang="en-US" sz="300" dirty="0"/>
          </a:p>
          <a:p>
            <a:r>
              <a:rPr lang="en-US" sz="1800" dirty="0" smtClean="0"/>
              <a:t>   void </a:t>
            </a:r>
            <a:r>
              <a:rPr lang="en-US" sz="1800" dirty="0" err="1" smtClean="0"/>
              <a:t>doneWithMusic</a:t>
            </a:r>
            <a:r>
              <a:rPr lang="en-US" sz="1800" dirty="0" smtClean="0"/>
              <a:t>()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{</a:t>
            </a:r>
            <a:endParaRPr lang="en-US" sz="1800" b="1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   </a:t>
            </a:r>
            <a:r>
              <a:rPr lang="en-US" sz="1800" dirty="0" err="1" smtClean="0"/>
              <a:t>freeReservedSpaceOnDisk</a:t>
            </a:r>
            <a:r>
              <a:rPr lang="en-US" sz="1800" dirty="0"/>
              <a:t>();</a:t>
            </a:r>
            <a:endParaRPr lang="en-US" sz="1800" dirty="0" smtClean="0"/>
          </a:p>
          <a:p>
            <a:r>
              <a:rPr lang="en-US" sz="1200" b="1" dirty="0" smtClean="0"/>
              <a:t>   }</a:t>
            </a:r>
          </a:p>
          <a:p>
            <a:endParaRPr lang="en-US" sz="1200" b="1" dirty="0"/>
          </a:p>
          <a:p>
            <a:endParaRPr lang="en-US" sz="1200" b="1" dirty="0" smtClean="0"/>
          </a:p>
          <a:p>
            <a:endParaRPr lang="en-US" sz="1050" b="1" dirty="0"/>
          </a:p>
          <a:p>
            <a:endParaRPr lang="en-US" sz="1200" b="1" dirty="0" smtClean="0"/>
          </a:p>
          <a:p>
            <a:r>
              <a:rPr lang="en-US" sz="1400" b="1" dirty="0" smtClean="0"/>
              <a:t/>
            </a:r>
            <a:br>
              <a:rPr lang="en-US" sz="1400" b="1" dirty="0" smtClean="0"/>
            </a:br>
            <a:r>
              <a:rPr lang="en-US" sz="1400" b="1" dirty="0" smtClean="0"/>
              <a:t>};</a:t>
            </a:r>
            <a:endParaRPr lang="en-US" sz="1400" b="1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 smtClean="0"/>
              <a:t>Why Do We Need Destructors?</a:t>
            </a:r>
            <a:endParaRPr lang="en-US" sz="4000" kern="0" dirty="0"/>
          </a:p>
        </p:txBody>
      </p:sp>
      <p:sp>
        <p:nvSpPr>
          <p:cNvPr id="8" name="TextBox 7"/>
          <p:cNvSpPr txBox="1"/>
          <p:nvPr/>
        </p:nvSpPr>
        <p:spPr>
          <a:xfrm>
            <a:off x="4635604" y="3456159"/>
            <a:ext cx="4468634" cy="32393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i</a:t>
            </a:r>
            <a:r>
              <a:rPr lang="en-US" sz="1800" dirty="0" err="1" smtClean="0"/>
              <a:t>nt</a:t>
            </a:r>
            <a:r>
              <a:rPr lang="en-US" sz="1800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sz="1800" dirty="0" smtClean="0"/>
              <a:t>   string </a:t>
            </a:r>
            <a:r>
              <a:rPr lang="en-US" sz="1800" dirty="0" err="1" smtClean="0"/>
              <a:t>url</a:t>
            </a:r>
            <a:r>
              <a:rPr lang="en-US" sz="1800" dirty="0" smtClean="0"/>
              <a:t> = </a:t>
            </a:r>
            <a:r>
              <a:rPr lang="en-US" sz="1600" dirty="0" smtClean="0"/>
              <a:t>“www.music.com/song.mp3”;</a:t>
            </a:r>
            <a:endParaRPr lang="en-US" dirty="0" smtClean="0"/>
          </a:p>
          <a:p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// obsessively play song 100 times!</a:t>
            </a:r>
          </a:p>
          <a:p>
            <a:endParaRPr lang="en-US" sz="1050" dirty="0"/>
          </a:p>
          <a:p>
            <a:r>
              <a:rPr lang="en-US" sz="1800" dirty="0" smtClean="0"/>
              <a:t>   for (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i</a:t>
            </a:r>
            <a:r>
              <a:rPr lang="en-US" sz="1800" dirty="0" smtClean="0"/>
              <a:t>=0;i&lt;100;i++)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{  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   MP3Player p;</a:t>
            </a:r>
          </a:p>
          <a:p>
            <a:r>
              <a:rPr lang="en-US" sz="1800" dirty="0" smtClean="0"/>
              <a:t>       </a:t>
            </a:r>
            <a:r>
              <a:rPr lang="en-US" sz="1800" dirty="0" err="1" smtClean="0"/>
              <a:t>p.getSong</a:t>
            </a:r>
            <a:r>
              <a:rPr lang="en-US" sz="1800" dirty="0" smtClean="0"/>
              <a:t>(</a:t>
            </a:r>
            <a:r>
              <a:rPr lang="en-US" sz="1800" dirty="0" err="1" smtClean="0"/>
              <a:t>url</a:t>
            </a:r>
            <a:r>
              <a:rPr lang="en-US" sz="1800" dirty="0" smtClean="0"/>
              <a:t>);</a:t>
            </a:r>
          </a:p>
          <a:p>
            <a:r>
              <a:rPr lang="en-US" sz="1800" dirty="0" smtClean="0"/>
              <a:t>       </a:t>
            </a:r>
            <a:r>
              <a:rPr lang="en-US" sz="1800" dirty="0" err="1" smtClean="0"/>
              <a:t>p.playSong</a:t>
            </a:r>
            <a:r>
              <a:rPr lang="en-US" sz="1800" dirty="0" smtClean="0"/>
              <a:t>();</a:t>
            </a:r>
          </a:p>
          <a:p>
            <a:r>
              <a:rPr lang="en-US" sz="1200" b="1" dirty="0"/>
              <a:t> </a:t>
            </a:r>
            <a:r>
              <a:rPr lang="en-US" sz="1200" b="1" dirty="0" smtClean="0"/>
              <a:t>  }</a:t>
            </a:r>
          </a:p>
          <a:p>
            <a:r>
              <a:rPr lang="en-US" sz="1200" b="1" dirty="0" smtClean="0"/>
              <a:t>}</a:t>
            </a:r>
            <a:endParaRPr lang="en-US" sz="1800" b="1" dirty="0" smtClean="0"/>
          </a:p>
        </p:txBody>
      </p:sp>
      <p:sp>
        <p:nvSpPr>
          <p:cNvPr id="11" name="Line 72"/>
          <p:cNvSpPr>
            <a:spLocks noChangeShapeType="1"/>
          </p:cNvSpPr>
          <p:nvPr/>
        </p:nvSpPr>
        <p:spPr bwMode="auto">
          <a:xfrm>
            <a:off x="4590662" y="41247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72"/>
          <p:cNvSpPr>
            <a:spLocks noChangeShapeType="1"/>
          </p:cNvSpPr>
          <p:nvPr/>
        </p:nvSpPr>
        <p:spPr bwMode="auto">
          <a:xfrm>
            <a:off x="4590662" y="510382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72"/>
          <p:cNvSpPr>
            <a:spLocks noChangeShapeType="1"/>
          </p:cNvSpPr>
          <p:nvPr/>
        </p:nvSpPr>
        <p:spPr bwMode="auto">
          <a:xfrm>
            <a:off x="4895462" y="557346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72"/>
          <p:cNvSpPr>
            <a:spLocks noChangeShapeType="1"/>
          </p:cNvSpPr>
          <p:nvPr/>
        </p:nvSpPr>
        <p:spPr bwMode="auto">
          <a:xfrm>
            <a:off x="218498" y="176035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2"/>
          <p:cNvSpPr>
            <a:spLocks noChangeShapeType="1"/>
          </p:cNvSpPr>
          <p:nvPr/>
        </p:nvSpPr>
        <p:spPr bwMode="auto">
          <a:xfrm>
            <a:off x="235124" y="199847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85" y="2116039"/>
            <a:ext cx="2088110" cy="967355"/>
          </a:xfrm>
          <a:prstGeom prst="rect">
            <a:avLst/>
          </a:prstGeom>
        </p:spPr>
      </p:pic>
      <p:sp>
        <p:nvSpPr>
          <p:cNvPr id="19" name="Line 72"/>
          <p:cNvSpPr>
            <a:spLocks noChangeShapeType="1"/>
          </p:cNvSpPr>
          <p:nvPr/>
        </p:nvSpPr>
        <p:spPr bwMode="auto">
          <a:xfrm>
            <a:off x="523298" y="22423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72"/>
          <p:cNvSpPr>
            <a:spLocks noChangeShapeType="1"/>
          </p:cNvSpPr>
          <p:nvPr/>
        </p:nvSpPr>
        <p:spPr bwMode="auto">
          <a:xfrm>
            <a:off x="207011" y="246121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4887149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72"/>
          <p:cNvSpPr>
            <a:spLocks noChangeShapeType="1"/>
          </p:cNvSpPr>
          <p:nvPr/>
        </p:nvSpPr>
        <p:spPr bwMode="auto">
          <a:xfrm>
            <a:off x="207011" y="28574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72"/>
          <p:cNvSpPr>
            <a:spLocks noChangeShapeType="1"/>
          </p:cNvSpPr>
          <p:nvPr/>
        </p:nvSpPr>
        <p:spPr bwMode="auto">
          <a:xfrm>
            <a:off x="173357" y="30833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248113" y="2204555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11101011010101010101</a:t>
            </a:r>
            <a:br>
              <a:rPr lang="en-US" sz="1200" dirty="0" smtClean="0">
                <a:solidFill>
                  <a:srgbClr val="FF0000"/>
                </a:solidFill>
              </a:rPr>
            </a:br>
            <a:r>
              <a:rPr lang="en-US" sz="1200" dirty="0" smtClean="0">
                <a:solidFill>
                  <a:srgbClr val="FF0000"/>
                </a:solidFill>
              </a:rPr>
              <a:t>0010000110101001110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6" name="Line 72"/>
          <p:cNvSpPr>
            <a:spLocks noChangeShapeType="1"/>
          </p:cNvSpPr>
          <p:nvPr/>
        </p:nvSpPr>
        <p:spPr bwMode="auto">
          <a:xfrm>
            <a:off x="431457" y="331188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72"/>
          <p:cNvSpPr>
            <a:spLocks noChangeShapeType="1"/>
          </p:cNvSpPr>
          <p:nvPr/>
        </p:nvSpPr>
        <p:spPr bwMode="auto">
          <a:xfrm>
            <a:off x="184833" y="351416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Line 72"/>
          <p:cNvSpPr>
            <a:spLocks noChangeShapeType="1"/>
          </p:cNvSpPr>
          <p:nvPr/>
        </p:nvSpPr>
        <p:spPr bwMode="auto">
          <a:xfrm>
            <a:off x="4886332" y="61354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Line 72"/>
          <p:cNvSpPr>
            <a:spLocks noChangeShapeType="1"/>
          </p:cNvSpPr>
          <p:nvPr/>
        </p:nvSpPr>
        <p:spPr bwMode="auto">
          <a:xfrm>
            <a:off x="169034" y="384789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Line 72"/>
          <p:cNvSpPr>
            <a:spLocks noChangeShapeType="1"/>
          </p:cNvSpPr>
          <p:nvPr/>
        </p:nvSpPr>
        <p:spPr bwMode="auto">
          <a:xfrm>
            <a:off x="184842" y="41416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Line 72"/>
          <p:cNvSpPr>
            <a:spLocks noChangeShapeType="1"/>
          </p:cNvSpPr>
          <p:nvPr/>
        </p:nvSpPr>
        <p:spPr bwMode="auto">
          <a:xfrm>
            <a:off x="420372" y="441870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72"/>
          <p:cNvSpPr>
            <a:spLocks noChangeShapeType="1"/>
          </p:cNvSpPr>
          <p:nvPr/>
        </p:nvSpPr>
        <p:spPr bwMode="auto">
          <a:xfrm>
            <a:off x="218498" y="46542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72"/>
          <p:cNvSpPr>
            <a:spLocks noChangeShapeType="1"/>
          </p:cNvSpPr>
          <p:nvPr/>
        </p:nvSpPr>
        <p:spPr bwMode="auto">
          <a:xfrm>
            <a:off x="4615601" y="6344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8242070" y="4957793"/>
            <a:ext cx="723205" cy="520293"/>
            <a:chOff x="7880468" y="3062492"/>
            <a:chExt cx="723205" cy="520293"/>
          </a:xfrm>
        </p:grpSpPr>
        <p:sp>
          <p:nvSpPr>
            <p:cNvPr id="67" name="Rectangle 66"/>
            <p:cNvSpPr/>
            <p:nvPr/>
          </p:nvSpPr>
          <p:spPr bwMode="auto">
            <a:xfrm>
              <a:off x="8136337" y="3200400"/>
              <a:ext cx="467336" cy="382385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880468" y="3062492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</a:t>
              </a:r>
              <a:endParaRPr lang="en-US" dirty="0"/>
            </a:p>
          </p:txBody>
        </p:sp>
      </p:grpSp>
      <p:sp>
        <p:nvSpPr>
          <p:cNvPr id="76" name="Rectangle 75"/>
          <p:cNvSpPr/>
          <p:nvPr/>
        </p:nvSpPr>
        <p:spPr>
          <a:xfrm>
            <a:off x="317841" y="568734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smtClean="0">
                <a:solidFill>
                  <a:srgbClr val="7030A0"/>
                </a:solidFill>
              </a:rPr>
              <a:t>~MP3Player()</a:t>
            </a:r>
            <a:endParaRPr lang="en-US" sz="1800" dirty="0">
              <a:solidFill>
                <a:srgbClr val="7030A0"/>
              </a:solidFill>
            </a:endParaRPr>
          </a:p>
          <a:p>
            <a:r>
              <a:rPr lang="en-US" sz="1200" b="1" dirty="0">
                <a:solidFill>
                  <a:srgbClr val="7030A0"/>
                </a:solidFill>
              </a:rPr>
              <a:t> </a:t>
            </a:r>
            <a:r>
              <a:rPr lang="en-US" sz="1200" b="1" dirty="0" smtClean="0">
                <a:solidFill>
                  <a:srgbClr val="7030A0"/>
                </a:solidFill>
              </a:rPr>
              <a:t>{</a:t>
            </a:r>
            <a:endParaRPr lang="en-US" sz="1800" b="1" dirty="0">
              <a:solidFill>
                <a:srgbClr val="7030A0"/>
              </a:solidFill>
            </a:endParaRPr>
          </a:p>
          <a:p>
            <a:r>
              <a:rPr lang="en-US" sz="1800" dirty="0">
                <a:solidFill>
                  <a:srgbClr val="7030A0"/>
                </a:solidFill>
              </a:rPr>
              <a:t>      </a:t>
            </a:r>
            <a:r>
              <a:rPr lang="en-US" sz="1800" dirty="0" err="1" smtClean="0">
                <a:solidFill>
                  <a:srgbClr val="7030A0"/>
                </a:solidFill>
              </a:rPr>
              <a:t>freeReservedSpaceOnDisk</a:t>
            </a:r>
            <a:r>
              <a:rPr lang="en-US" sz="1800" dirty="0" smtClean="0">
                <a:solidFill>
                  <a:srgbClr val="7030A0"/>
                </a:solidFill>
              </a:rPr>
              <a:t>();</a:t>
            </a:r>
            <a:endParaRPr lang="en-US" sz="1800" dirty="0">
              <a:solidFill>
                <a:srgbClr val="7030A0"/>
              </a:solidFill>
            </a:endParaRPr>
          </a:p>
          <a:p>
            <a:r>
              <a:rPr lang="en-US" sz="1200" b="1" dirty="0">
                <a:solidFill>
                  <a:srgbClr val="7030A0"/>
                </a:solidFill>
              </a:rPr>
              <a:t> </a:t>
            </a:r>
            <a:r>
              <a:rPr lang="en-US" sz="1200" b="1" dirty="0" smtClean="0">
                <a:solidFill>
                  <a:srgbClr val="7030A0"/>
                </a:solidFill>
              </a:rPr>
              <a:t>}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77" name="Rounded Rectangular Callout 76"/>
          <p:cNvSpPr/>
          <p:nvPr/>
        </p:nvSpPr>
        <p:spPr bwMode="auto">
          <a:xfrm>
            <a:off x="1460187" y="3315157"/>
            <a:ext cx="3730945" cy="2043113"/>
          </a:xfrm>
          <a:prstGeom prst="wedgeRoundRectCallout">
            <a:avLst>
              <a:gd name="adj1" fmla="val -66638"/>
              <a:gd name="adj2" fmla="val 67216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Alright, let’s add a destructor to our class!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1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Now it’ll automatically delete the temporary file when the object goes away.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66098" y="585557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9" name="Rounded Rectangular Callout 78"/>
          <p:cNvSpPr/>
          <p:nvPr/>
        </p:nvSpPr>
        <p:spPr bwMode="auto">
          <a:xfrm>
            <a:off x="812041" y="4529345"/>
            <a:ext cx="3730945" cy="1123712"/>
          </a:xfrm>
          <a:prstGeom prst="wedgeRoundRectCallout">
            <a:avLst>
              <a:gd name="adj1" fmla="val 58802"/>
              <a:gd name="adj2" fmla="val 10538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Now, when our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p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variable goes away, </a:t>
            </a:r>
            <a:r>
              <a:rPr lang="en-US" dirty="0" smtClean="0"/>
              <a:t>C++ automatically calls its destructor!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0" name="Line 72"/>
          <p:cNvSpPr>
            <a:spLocks noChangeShapeType="1"/>
          </p:cNvSpPr>
          <p:nvPr/>
        </p:nvSpPr>
        <p:spPr bwMode="auto">
          <a:xfrm>
            <a:off x="489633" y="633404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" name="Line 72"/>
          <p:cNvSpPr>
            <a:spLocks noChangeShapeType="1"/>
          </p:cNvSpPr>
          <p:nvPr/>
        </p:nvSpPr>
        <p:spPr bwMode="auto">
          <a:xfrm>
            <a:off x="169034" y="65612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" name="Line 72"/>
          <p:cNvSpPr>
            <a:spLocks noChangeShapeType="1"/>
          </p:cNvSpPr>
          <p:nvPr/>
        </p:nvSpPr>
        <p:spPr bwMode="auto">
          <a:xfrm>
            <a:off x="4542986" y="510418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Rounded Rectangular Callout 82"/>
          <p:cNvSpPr/>
          <p:nvPr/>
        </p:nvSpPr>
        <p:spPr bwMode="auto">
          <a:xfrm>
            <a:off x="3138976" y="903787"/>
            <a:ext cx="3730945" cy="1123712"/>
          </a:xfrm>
          <a:prstGeom prst="wedgeRoundRectCallout">
            <a:avLst>
              <a:gd name="adj1" fmla="val 58802"/>
              <a:gd name="adj2" fmla="val 105388"/>
              <a:gd name="adj3" fmla="val 16667"/>
            </a:avLst>
          </a:prstGeom>
          <a:solidFill>
            <a:srgbClr val="FDC7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we delete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our temporary file so our hard drive doesn’t fill up!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112605" y="1066800"/>
            <a:ext cx="1972924" cy="1921398"/>
            <a:chOff x="7084612" y="1066800"/>
            <a:chExt cx="1972924" cy="1921398"/>
          </a:xfrm>
        </p:grpSpPr>
        <p:sp>
          <p:nvSpPr>
            <p:cNvPr id="3" name="Flowchart: Magnetic Disk 2"/>
            <p:cNvSpPr/>
            <p:nvPr/>
          </p:nvSpPr>
          <p:spPr bwMode="auto">
            <a:xfrm>
              <a:off x="7084612" y="1066800"/>
              <a:ext cx="1972924" cy="1921398"/>
            </a:xfrm>
            <a:prstGeom prst="flowChartMagneticDisk">
              <a:avLst/>
            </a:prstGeom>
            <a:solidFill>
              <a:srgbClr val="FFFFCC">
                <a:alpha val="47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22492" y="1131630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C: Drive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imsg355q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4" grpId="1"/>
      <p:bldP spid="24" grpId="2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76" grpId="0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5825"/>
            <a:ext cx="7772400" cy="1143000"/>
          </a:xfrm>
        </p:spPr>
        <p:txBody>
          <a:bodyPr/>
          <a:lstStyle/>
          <a:p>
            <a:r>
              <a:rPr lang="en-US" sz="3200" dirty="0"/>
              <a:t>When must you have a destructor</a:t>
            </a:r>
            <a:r>
              <a:rPr lang="en-US" sz="3200" dirty="0" smtClean="0"/>
              <a:t>?</a:t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232452" name="Text Box 4"/>
          <p:cNvSpPr txBox="1">
            <a:spLocks noChangeArrowheads="1"/>
          </p:cNvSpPr>
          <p:nvPr/>
        </p:nvSpPr>
        <p:spPr bwMode="auto">
          <a:xfrm>
            <a:off x="517829" y="1222559"/>
            <a:ext cx="39502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Any time a </a:t>
            </a:r>
            <a:r>
              <a:rPr lang="en-US" sz="2400" dirty="0" smtClean="0"/>
              <a:t>class </a:t>
            </a:r>
            <a:r>
              <a:rPr lang="en-US" sz="2400" dirty="0" smtClean="0">
                <a:solidFill>
                  <a:srgbClr val="FF0000"/>
                </a:solidFill>
              </a:rPr>
              <a:t>allocates a system resource</a:t>
            </a:r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232454" name="Text Box 6"/>
          <p:cNvSpPr txBox="1">
            <a:spLocks noChangeArrowheads="1"/>
          </p:cNvSpPr>
          <p:nvPr/>
        </p:nvSpPr>
        <p:spPr bwMode="auto">
          <a:xfrm>
            <a:off x="5024566" y="1222559"/>
            <a:ext cx="35902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Your class </a:t>
            </a:r>
            <a:r>
              <a:rPr lang="en-US" sz="2400" dirty="0">
                <a:solidFill>
                  <a:srgbClr val="FF0000"/>
                </a:solidFill>
              </a:rPr>
              <a:t>must have a destructor </a:t>
            </a:r>
            <a:r>
              <a:rPr lang="en-US" sz="2400" dirty="0"/>
              <a:t>that…</a:t>
            </a:r>
          </a:p>
        </p:txBody>
      </p:sp>
      <p:grpSp>
        <p:nvGrpSpPr>
          <p:cNvPr id="232457" name="Group 9"/>
          <p:cNvGrpSpPr>
            <a:grpSpLocks/>
          </p:cNvGrpSpPr>
          <p:nvPr/>
        </p:nvGrpSpPr>
        <p:grpSpPr bwMode="auto">
          <a:xfrm>
            <a:off x="1066958" y="5289550"/>
            <a:ext cx="6243638" cy="1190625"/>
            <a:chOff x="960" y="3051"/>
            <a:chExt cx="3933" cy="750"/>
          </a:xfrm>
        </p:grpSpPr>
        <p:sp>
          <p:nvSpPr>
            <p:cNvPr id="232455" name="Text Box 7"/>
            <p:cNvSpPr txBox="1">
              <a:spLocks noChangeArrowheads="1"/>
            </p:cNvSpPr>
            <p:nvPr/>
          </p:nvSpPr>
          <p:spPr bwMode="auto">
            <a:xfrm>
              <a:off x="960" y="3284"/>
              <a:ext cx="37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Don’t forget or you’ll </a:t>
              </a:r>
              <a:r>
                <a:rPr lang="en-US" sz="2400" dirty="0">
                  <a:solidFill>
                    <a:srgbClr val="FF0000"/>
                  </a:solidFill>
                </a:rPr>
                <a:t>FAIL</a:t>
              </a:r>
              <a:r>
                <a:rPr lang="en-US" sz="2400" dirty="0"/>
                <a:t>!</a:t>
              </a:r>
            </a:p>
          </p:txBody>
        </p:sp>
        <p:pic>
          <p:nvPicPr>
            <p:cNvPr id="23245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" y="3051"/>
              <a:ext cx="750" cy="7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206944" y="23326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Reserves</a:t>
            </a:r>
            <a:r>
              <a:rPr lang="en-US" dirty="0" smtClean="0">
                <a:solidFill>
                  <a:srgbClr val="0000CC"/>
                </a:solidFill>
              </a:rPr>
              <a:t> memory </a:t>
            </a:r>
            <a:r>
              <a:rPr lang="en-US" dirty="0">
                <a:solidFill>
                  <a:srgbClr val="0000CC"/>
                </a:solidFill>
              </a:rPr>
              <a:t>using 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command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8621" y="2332632"/>
            <a:ext cx="3522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Frees</a:t>
            </a:r>
            <a:r>
              <a:rPr lang="en-US" dirty="0">
                <a:solidFill>
                  <a:srgbClr val="0000CC"/>
                </a:solidFill>
              </a:rPr>
              <a:t> the allocated </a:t>
            </a:r>
            <a:r>
              <a:rPr lang="en-US" dirty="0" smtClean="0">
                <a:solidFill>
                  <a:srgbClr val="0000CC"/>
                </a:solidFill>
              </a:rPr>
              <a:t>memory</a:t>
            </a:r>
            <a:br>
              <a:rPr lang="en-US" dirty="0" smtClean="0">
                <a:solidFill>
                  <a:srgbClr val="0000CC"/>
                </a:solidFill>
              </a:rPr>
            </a:br>
            <a:r>
              <a:rPr lang="en-US" dirty="0" smtClean="0">
                <a:solidFill>
                  <a:srgbClr val="0000CC"/>
                </a:solidFill>
              </a:rPr>
              <a:t>with the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delete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0000CC"/>
                </a:solidFill>
              </a:rPr>
              <a:t>command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7933" y="3267445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Opens</a:t>
            </a:r>
            <a:r>
              <a:rPr lang="en-US" dirty="0">
                <a:solidFill>
                  <a:srgbClr val="006666"/>
                </a:solidFill>
              </a:rPr>
              <a:t> a disk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82803" y="3267445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Closes</a:t>
            </a:r>
            <a:r>
              <a:rPr lang="en-US" dirty="0">
                <a:solidFill>
                  <a:srgbClr val="006666"/>
                </a:solidFill>
              </a:rPr>
              <a:t> the disk 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93226" y="3985739"/>
            <a:ext cx="37994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Connects </a:t>
            </a:r>
            <a:r>
              <a:rPr lang="en-US" dirty="0" smtClean="0">
                <a:solidFill>
                  <a:srgbClr val="6600CC"/>
                </a:solidFill>
              </a:rPr>
              <a:t>to another computer</a:t>
            </a:r>
            <a:br>
              <a:rPr lang="en-US" dirty="0" smtClean="0">
                <a:solidFill>
                  <a:srgbClr val="6600CC"/>
                </a:solidFill>
              </a:rPr>
            </a:br>
            <a:r>
              <a:rPr lang="en-US" dirty="0" smtClean="0">
                <a:solidFill>
                  <a:srgbClr val="6600CC"/>
                </a:solidFill>
              </a:rPr>
              <a:t>over the network</a:t>
            </a:r>
            <a:endParaRPr lang="en-US" dirty="0">
              <a:solidFill>
                <a:srgbClr val="6600CC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47256" y="3985739"/>
            <a:ext cx="334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Disconnects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smtClean="0">
                <a:solidFill>
                  <a:srgbClr val="6600CC"/>
                </a:solidFill>
              </a:rPr>
              <a:t>from the other computer</a:t>
            </a:r>
            <a:endParaRPr lang="en-US" dirty="0">
              <a:solidFill>
                <a:srgbClr val="66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2" grpId="0"/>
      <p:bldP spid="23245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ChangeArrowheads="1"/>
          </p:cNvSpPr>
          <p:nvPr/>
        </p:nvSpPr>
        <p:spPr bwMode="auto">
          <a:xfrm>
            <a:off x="3429000" y="914400"/>
            <a:ext cx="5410200" cy="558165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PCs; // # of PCs owned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//not nerdy; </a:t>
            </a:r>
            <a:r>
              <a:rPr lang="en-US" sz="1600" b="1" dirty="0">
                <a:latin typeface="Times New Roman"/>
                <a:cs typeface="Courier New" pitchFamily="49" charset="0"/>
              </a:rPr>
              <a:t>“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artistic</a:t>
            </a:r>
            <a:r>
              <a:rPr lang="en-US" sz="1600" b="1" dirty="0">
                <a:latin typeface="Times New Roman"/>
                <a:cs typeface="Courier New" pitchFamily="49" charset="0"/>
              </a:rPr>
              <a:t>”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return(10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grpSp>
        <p:nvGrpSpPr>
          <p:cNvPr id="230428" name="Group 28"/>
          <p:cNvGrpSpPr>
            <a:grpSpLocks/>
          </p:cNvGrpSpPr>
          <p:nvPr/>
        </p:nvGrpSpPr>
        <p:grpSpPr bwMode="auto">
          <a:xfrm>
            <a:off x="-6350" y="2462213"/>
            <a:ext cx="3578225" cy="2041525"/>
            <a:chOff x="-2559" y="1344"/>
            <a:chExt cx="2254" cy="1286"/>
          </a:xfrm>
        </p:grpSpPr>
        <p:sp>
          <p:nvSpPr>
            <p:cNvPr id="230429" name="Rectangle 29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dirty="0" smtClean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dirty="0" smtClean="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  </a:t>
              </a:r>
              <a:br>
                <a:rPr lang="en-US" sz="1000" b="1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 smtClean="0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 smtClean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 smtClean="0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</a:rPr>
                <a:t>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</a:rPr>
                <a:t>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endParaRPr lang="en-US" sz="1000" b="1" dirty="0" smtClean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 dirty="0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m_numPCs</a:t>
              </a:r>
              <a:r>
                <a:rPr lang="en-US" sz="1000" b="1" dirty="0">
                  <a:latin typeface="Courier New" pitchFamily="49" charset="0"/>
                  <a:cs typeface="Courier New" pitchFamily="49" charset="0"/>
                </a:rPr>
                <a:t>        </a:t>
              </a:r>
              <a:r>
                <a:rPr lang="en-US" sz="1000" b="1" dirty="0" err="1">
                  <a:latin typeface="Courier New" pitchFamily="49" charset="0"/>
                  <a:cs typeface="Courier New" pitchFamily="49" charset="0"/>
                </a:rPr>
                <a:t>m_macUser</a:t>
              </a:r>
              <a:endParaRPr lang="en-US" sz="1000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30430" name="Rectangle 30"/>
            <p:cNvSpPr>
              <a:spLocks noChangeArrowheads="1"/>
            </p:cNvSpPr>
            <p:nvPr/>
          </p:nvSpPr>
          <p:spPr bwMode="auto">
            <a:xfrm>
              <a:off x="-1588" y="2488"/>
              <a:ext cx="322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31" name="Rectangle 31"/>
            <p:cNvSpPr>
              <a:spLocks noChangeArrowheads="1"/>
            </p:cNvSpPr>
            <p:nvPr/>
          </p:nvSpPr>
          <p:spPr bwMode="auto">
            <a:xfrm>
              <a:off x="-760" y="2490"/>
              <a:ext cx="424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432" name="Text Box 32"/>
            <p:cNvSpPr txBox="1">
              <a:spLocks noChangeArrowheads="1"/>
            </p:cNvSpPr>
            <p:nvPr/>
          </p:nvSpPr>
          <p:spPr bwMode="auto">
            <a:xfrm>
              <a:off x="-2559" y="1365"/>
              <a:ext cx="9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6600CC"/>
                  </a:solidFill>
                </a:rPr>
                <a:t>david</a:t>
              </a:r>
              <a:r>
                <a:rPr lang="en-US" sz="1800" dirty="0">
                  <a:solidFill>
                    <a:srgbClr val="6600CC"/>
                  </a:solidFill>
                </a:rPr>
                <a:t>          </a:t>
              </a:r>
            </a:p>
          </p:txBody>
        </p:sp>
      </p:grpSp>
      <p:sp>
        <p:nvSpPr>
          <p:cNvPr id="230433" name="Line 33"/>
          <p:cNvSpPr>
            <a:spLocks noChangeShapeType="1"/>
          </p:cNvSpPr>
          <p:nvPr/>
        </p:nvSpPr>
        <p:spPr bwMode="auto">
          <a:xfrm>
            <a:off x="490538" y="259556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4" name="Text Box 34"/>
          <p:cNvSpPr txBox="1">
            <a:spLocks noChangeArrowheads="1"/>
          </p:cNvSpPr>
          <p:nvPr/>
        </p:nvSpPr>
        <p:spPr bwMode="auto">
          <a:xfrm>
            <a:off x="1806575" y="2071688"/>
            <a:ext cx="1622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2    false  </a:t>
            </a:r>
          </a:p>
        </p:txBody>
      </p:sp>
      <p:sp>
        <p:nvSpPr>
          <p:cNvPr id="230435" name="Line 35"/>
          <p:cNvSpPr>
            <a:spLocks noChangeShapeType="1"/>
          </p:cNvSpPr>
          <p:nvPr/>
        </p:nvSpPr>
        <p:spPr bwMode="auto">
          <a:xfrm>
            <a:off x="598488" y="28940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6" name="Text Box 36"/>
          <p:cNvSpPr txBox="1">
            <a:spLocks noChangeArrowheads="1"/>
          </p:cNvSpPr>
          <p:nvPr/>
        </p:nvSpPr>
        <p:spPr bwMode="auto">
          <a:xfrm>
            <a:off x="1804988" y="20701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2</a:t>
            </a:r>
          </a:p>
        </p:txBody>
      </p:sp>
      <p:sp>
        <p:nvSpPr>
          <p:cNvPr id="230437" name="Line 37"/>
          <p:cNvSpPr>
            <a:spLocks noChangeShapeType="1"/>
          </p:cNvSpPr>
          <p:nvPr/>
        </p:nvSpPr>
        <p:spPr bwMode="auto">
          <a:xfrm>
            <a:off x="598488" y="305596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8" name="Text Box 38"/>
          <p:cNvSpPr txBox="1">
            <a:spLocks noChangeArrowheads="1"/>
          </p:cNvSpPr>
          <p:nvPr/>
        </p:nvSpPr>
        <p:spPr bwMode="auto">
          <a:xfrm>
            <a:off x="2351088" y="2070100"/>
            <a:ext cx="893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3300"/>
                </a:solidFill>
              </a:rPr>
              <a:t>false</a:t>
            </a:r>
          </a:p>
        </p:txBody>
      </p:sp>
      <p:sp>
        <p:nvSpPr>
          <p:cNvPr id="230440" name="Line 40"/>
          <p:cNvSpPr>
            <a:spLocks noChangeShapeType="1"/>
          </p:cNvSpPr>
          <p:nvPr/>
        </p:nvSpPr>
        <p:spPr bwMode="auto">
          <a:xfrm>
            <a:off x="476250" y="34036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1" name="Line 41"/>
          <p:cNvSpPr>
            <a:spLocks noChangeShapeType="1"/>
          </p:cNvSpPr>
          <p:nvPr/>
        </p:nvSpPr>
        <p:spPr bwMode="auto">
          <a:xfrm>
            <a:off x="685800" y="3717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2" name="Line 42"/>
          <p:cNvSpPr>
            <a:spLocks noChangeShapeType="1"/>
          </p:cNvSpPr>
          <p:nvPr/>
        </p:nvSpPr>
        <p:spPr bwMode="auto">
          <a:xfrm>
            <a:off x="704850" y="403705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3" name="Line 53"/>
          <p:cNvSpPr>
            <a:spLocks noChangeShapeType="1"/>
          </p:cNvSpPr>
          <p:nvPr/>
        </p:nvSpPr>
        <p:spPr bwMode="auto">
          <a:xfrm>
            <a:off x="485775" y="3400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5" name="Text Box 55"/>
          <p:cNvSpPr txBox="1">
            <a:spLocks noChangeArrowheads="1"/>
          </p:cNvSpPr>
          <p:nvPr/>
        </p:nvSpPr>
        <p:spPr bwMode="auto">
          <a:xfrm>
            <a:off x="1511300" y="4175125"/>
            <a:ext cx="2046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-32              false</a:t>
            </a:r>
          </a:p>
        </p:txBody>
      </p:sp>
      <p:sp>
        <p:nvSpPr>
          <p:cNvPr id="230456" name="Line 56"/>
          <p:cNvSpPr>
            <a:spLocks noChangeShapeType="1"/>
          </p:cNvSpPr>
          <p:nvPr/>
        </p:nvSpPr>
        <p:spPr bwMode="auto">
          <a:xfrm>
            <a:off x="676275" y="372427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7" name="Line 57"/>
          <p:cNvSpPr>
            <a:spLocks noChangeShapeType="1"/>
          </p:cNvSpPr>
          <p:nvPr/>
        </p:nvSpPr>
        <p:spPr bwMode="auto">
          <a:xfrm>
            <a:off x="704850" y="403387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03" name="Text Box 3"/>
          <p:cNvSpPr txBox="1">
            <a:spLocks noChangeArrowheads="1"/>
          </p:cNvSpPr>
          <p:nvPr/>
        </p:nvSpPr>
        <p:spPr bwMode="auto">
          <a:xfrm>
            <a:off x="323850" y="4772025"/>
            <a:ext cx="4581525" cy="1768475"/>
          </a:xfrm>
          <a:prstGeom prst="rect">
            <a:avLst/>
          </a:prstGeom>
          <a:solidFill>
            <a:srgbClr val="F3FFF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 smtClean="0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</a:rPr>
              <a:t> main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david.Init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(2,false);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// geeky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david.getNerdScore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3040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-211138"/>
            <a:ext cx="7772400" cy="1143001"/>
          </a:xfrm>
        </p:spPr>
        <p:txBody>
          <a:bodyPr/>
          <a:lstStyle/>
          <a:p>
            <a:r>
              <a:rPr lang="en-US" sz="3600"/>
              <a:t>Constructors: Class Initialization</a:t>
            </a:r>
          </a:p>
        </p:txBody>
      </p:sp>
      <p:sp>
        <p:nvSpPr>
          <p:cNvPr id="230405" name="Text Box 5"/>
          <p:cNvSpPr txBox="1">
            <a:spLocks noChangeArrowheads="1"/>
          </p:cNvSpPr>
          <p:nvPr/>
        </p:nvSpPr>
        <p:spPr bwMode="auto">
          <a:xfrm>
            <a:off x="161925" y="602960"/>
            <a:ext cx="310515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Every class should have an </a:t>
            </a:r>
            <a:r>
              <a:rPr lang="en-US" dirty="0">
                <a:solidFill>
                  <a:srgbClr val="0000CC"/>
                </a:solidFill>
              </a:rPr>
              <a:t>initialization function </a:t>
            </a:r>
            <a:r>
              <a:rPr lang="en-US" dirty="0"/>
              <a:t>that can be used to reset new variables before they’re used.</a:t>
            </a:r>
          </a:p>
        </p:txBody>
      </p:sp>
      <p:sp>
        <p:nvSpPr>
          <p:cNvPr id="230408" name="Rectangle 8"/>
          <p:cNvSpPr>
            <a:spLocks noChangeArrowheads="1"/>
          </p:cNvSpPr>
          <p:nvPr/>
        </p:nvSpPr>
        <p:spPr bwMode="auto">
          <a:xfrm>
            <a:off x="3581400" y="1784410"/>
            <a:ext cx="5133975" cy="145732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26" name="Line 26"/>
          <p:cNvSpPr>
            <a:spLocks noChangeShapeType="1"/>
          </p:cNvSpPr>
          <p:nvPr/>
        </p:nvSpPr>
        <p:spPr bwMode="auto">
          <a:xfrm>
            <a:off x="342900" y="5495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27" name="Line 27"/>
          <p:cNvSpPr>
            <a:spLocks noChangeShapeType="1"/>
          </p:cNvSpPr>
          <p:nvPr/>
        </p:nvSpPr>
        <p:spPr bwMode="auto">
          <a:xfrm>
            <a:off x="371475" y="578961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39" name="Line 39"/>
          <p:cNvSpPr>
            <a:spLocks noChangeShapeType="1"/>
          </p:cNvSpPr>
          <p:nvPr/>
        </p:nvSpPr>
        <p:spPr bwMode="auto">
          <a:xfrm>
            <a:off x="381000" y="60347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46" name="Rectangle 46"/>
          <p:cNvSpPr>
            <a:spLocks noChangeArrowheads="1"/>
          </p:cNvSpPr>
          <p:nvPr/>
        </p:nvSpPr>
        <p:spPr bwMode="auto">
          <a:xfrm>
            <a:off x="590550" y="5667375"/>
            <a:ext cx="4248150" cy="266700"/>
          </a:xfrm>
          <a:prstGeom prst="rect">
            <a:avLst/>
          </a:prstGeom>
          <a:solidFill>
            <a:srgbClr val="F3FF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0451" name="Line 51"/>
          <p:cNvSpPr>
            <a:spLocks noChangeShapeType="1"/>
          </p:cNvSpPr>
          <p:nvPr/>
        </p:nvSpPr>
        <p:spPr bwMode="auto">
          <a:xfrm>
            <a:off x="342900" y="54959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0452" name="Line 52"/>
          <p:cNvSpPr>
            <a:spLocks noChangeShapeType="1"/>
          </p:cNvSpPr>
          <p:nvPr/>
        </p:nvSpPr>
        <p:spPr bwMode="auto">
          <a:xfrm>
            <a:off x="381000" y="604113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AutoShape 58"/>
          <p:cNvSpPr>
            <a:spLocks noChangeArrowheads="1"/>
          </p:cNvSpPr>
          <p:nvPr/>
        </p:nvSpPr>
        <p:spPr bwMode="auto">
          <a:xfrm>
            <a:off x="5467730" y="3641404"/>
            <a:ext cx="2981325" cy="1835090"/>
          </a:xfrm>
          <a:prstGeom prst="wedgeRoundRectCallout">
            <a:avLst>
              <a:gd name="adj1" fmla="val -133298"/>
              <a:gd name="adj2" fmla="val 61092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But there’s </a:t>
            </a:r>
            <a:r>
              <a:rPr lang="en-US" sz="2400" dirty="0">
                <a:solidFill>
                  <a:srgbClr val="0000CC"/>
                </a:solidFill>
              </a:rPr>
              <a:t>one problem</a:t>
            </a:r>
            <a:r>
              <a:rPr lang="en-US" sz="2400" dirty="0"/>
              <a:t> with such an </a:t>
            </a:r>
            <a:r>
              <a:rPr lang="en-US" sz="2400" dirty="0" err="1"/>
              <a:t>Init</a:t>
            </a:r>
            <a:r>
              <a:rPr lang="en-US" sz="2400" dirty="0"/>
              <a:t> function</a:t>
            </a:r>
            <a:r>
              <a:rPr lang="en-US" sz="2400" dirty="0" smtClean="0"/>
              <a:t>…</a:t>
            </a:r>
            <a:br>
              <a:rPr lang="en-US" sz="2400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2400" dirty="0" smtClean="0"/>
              <a:t> </a:t>
            </a:r>
            <a:r>
              <a:rPr lang="en-US" sz="2400" dirty="0">
                <a:solidFill>
                  <a:srgbClr val="6600CC"/>
                </a:solidFill>
              </a:rPr>
              <a:t>What is it?</a:t>
            </a:r>
          </a:p>
        </p:txBody>
      </p:sp>
      <p:sp>
        <p:nvSpPr>
          <p:cNvPr id="39" name="AutoShape 58"/>
          <p:cNvSpPr>
            <a:spLocks noChangeArrowheads="1"/>
          </p:cNvSpPr>
          <p:nvPr/>
        </p:nvSpPr>
        <p:spPr bwMode="auto">
          <a:xfrm>
            <a:off x="3805046" y="3705225"/>
            <a:ext cx="5034154" cy="1835090"/>
          </a:xfrm>
          <a:prstGeom prst="wedgeRoundRectCallout">
            <a:avLst>
              <a:gd name="adj1" fmla="val -74447"/>
              <a:gd name="adj2" fmla="val 56109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Right! Our programmer might </a:t>
            </a:r>
            <a:r>
              <a:rPr lang="en-US" sz="2400" dirty="0">
                <a:solidFill>
                  <a:srgbClr val="0000CC"/>
                </a:solidFill>
              </a:rPr>
              <a:t>forget to call the </a:t>
            </a:r>
            <a:r>
              <a:rPr lang="en-US" sz="2400" dirty="0" err="1">
                <a:solidFill>
                  <a:srgbClr val="0000CC"/>
                </a:solidFill>
              </a:rPr>
              <a:t>Init</a:t>
            </a:r>
            <a:r>
              <a:rPr lang="en-US" sz="2400" dirty="0"/>
              <a:t> function before using </a:t>
            </a:r>
            <a:r>
              <a:rPr lang="en-US" sz="2400" dirty="0" smtClean="0"/>
              <a:t>their </a:t>
            </a:r>
            <a:r>
              <a:rPr lang="en-US" sz="2400" dirty="0"/>
              <a:t>variable</a:t>
            </a:r>
            <a:r>
              <a:rPr lang="en-US" sz="2400" dirty="0" smtClean="0"/>
              <a:t>…</a:t>
            </a:r>
            <a:br>
              <a:rPr lang="en-US" sz="2400" dirty="0" smtClean="0"/>
            </a:b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2400" dirty="0" smtClean="0">
                <a:solidFill>
                  <a:srgbClr val="FF0000"/>
                </a:solidFill>
              </a:rPr>
              <a:t>Let’s see what happens!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0" name="AutoShape 58"/>
          <p:cNvSpPr>
            <a:spLocks noChangeArrowheads="1"/>
          </p:cNvSpPr>
          <p:nvPr/>
        </p:nvSpPr>
        <p:spPr bwMode="auto">
          <a:xfrm>
            <a:off x="3745993" y="4828316"/>
            <a:ext cx="5416295" cy="1835090"/>
          </a:xfrm>
          <a:prstGeom prst="wedgeRoundRectCallout">
            <a:avLst>
              <a:gd name="adj1" fmla="val -86798"/>
              <a:gd name="adj2" fmla="val -71452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 err="1" smtClean="0"/>
              <a:t>Utoh</a:t>
            </a:r>
            <a:r>
              <a:rPr lang="en-US" sz="2400" dirty="0" smtClean="0"/>
              <a:t>! Remember</a:t>
            </a:r>
            <a:r>
              <a:rPr lang="en-US" sz="2400" dirty="0"/>
              <a:t>, all simple variables (e.g., </a:t>
            </a:r>
            <a:r>
              <a:rPr lang="en-US" sz="2400" dirty="0" err="1">
                <a:solidFill>
                  <a:srgbClr val="0000CC"/>
                </a:solidFill>
              </a:rPr>
              <a:t>ints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0000CC"/>
                </a:solidFill>
              </a:rPr>
              <a:t>bools</a:t>
            </a:r>
            <a:r>
              <a:rPr lang="en-US" sz="2400" dirty="0"/>
              <a:t>, etc.) in C++ </a:t>
            </a:r>
            <a:r>
              <a:rPr lang="en-US" sz="2400" dirty="0">
                <a:solidFill>
                  <a:srgbClr val="0000CC"/>
                </a:solidFill>
              </a:rPr>
              <a:t>start out</a:t>
            </a:r>
            <a:r>
              <a:rPr lang="en-US" sz="2400" dirty="0"/>
              <a:t> with </a:t>
            </a:r>
            <a:r>
              <a:rPr lang="en-US" sz="2400" dirty="0">
                <a:solidFill>
                  <a:srgbClr val="0000CC"/>
                </a:solidFill>
              </a:rPr>
              <a:t>random values</a:t>
            </a:r>
            <a:r>
              <a:rPr lang="en-US" sz="2400" dirty="0"/>
              <a:t> unless they’re explicitly initialized!</a:t>
            </a:r>
          </a:p>
        </p:txBody>
      </p:sp>
      <p:sp>
        <p:nvSpPr>
          <p:cNvPr id="2" name="Rectangle 1"/>
          <p:cNvSpPr/>
          <p:nvPr/>
        </p:nvSpPr>
        <p:spPr>
          <a:xfrm>
            <a:off x="3441763" y="1746043"/>
            <a:ext cx="638251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PCs; // # of PCs owned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12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//not nerdy; </a:t>
            </a:r>
            <a:r>
              <a:rPr lang="en-US" sz="1600" b="1" dirty="0">
                <a:latin typeface="Times New Roman"/>
                <a:cs typeface="Courier New" pitchFamily="49" charset="0"/>
              </a:rPr>
              <a:t>“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artistic</a:t>
            </a:r>
            <a:r>
              <a:rPr lang="en-US" sz="1600" b="1" dirty="0">
                <a:latin typeface="Times New Roman"/>
                <a:cs typeface="Courier New" pitchFamily="49" charset="0"/>
              </a:rPr>
              <a:t>”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return(10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800" b="1" dirty="0">
              <a:latin typeface="Courier New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9653" y="2455796"/>
            <a:ext cx="4572000" cy="19005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050" b="1" dirty="0" err="1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= PCs;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; </a:t>
            </a:r>
            <a:br>
              <a:rPr lang="en-US" sz="1050" b="1" dirty="0">
                <a:latin typeface="Courier New" pitchFamily="49" charset="0"/>
                <a:cs typeface="Courier New" pitchFamily="49" charset="0"/>
              </a:rPr>
            </a:b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0" hangingPunct="0">
              <a:tabLst>
                <a:tab pos="228600" algn="l"/>
              </a:tabLst>
            </a:pPr>
            <a:endParaRPr lang="en-US" sz="2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05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b="1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if(</a:t>
            </a:r>
            <a:r>
              <a:rPr lang="en-US" sz="1050" b="1" dirty="0" err="1">
                <a:latin typeface="Courier New" pitchFamily="49" charset="0"/>
              </a:rPr>
              <a:t>m_macUser</a:t>
            </a:r>
            <a:r>
              <a:rPr lang="en-US" sz="1050" b="1" dirty="0">
                <a:latin typeface="Courier New" pitchFamily="49" charset="0"/>
              </a:rPr>
              <a:t> == true) </a:t>
            </a: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 return(0); </a:t>
            </a:r>
          </a:p>
          <a:p>
            <a:pPr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</a:rPr>
              <a:t>   return(10 * </a:t>
            </a:r>
            <a:r>
              <a:rPr lang="en-US" sz="1050" b="1" dirty="0" err="1">
                <a:latin typeface="Courier New" pitchFamily="49" charset="0"/>
              </a:rPr>
              <a:t>m_numPCs</a:t>
            </a:r>
            <a:r>
              <a:rPr lang="en-US" sz="1050" b="1" dirty="0">
                <a:latin typeface="Courier New" pitchFamily="49" charset="0"/>
              </a:rPr>
              <a:t>);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50" b="1" dirty="0">
              <a:latin typeface="Courier New" pitchFamily="49" charset="0"/>
            </a:endParaRPr>
          </a:p>
        </p:txBody>
      </p:sp>
      <p:sp>
        <p:nvSpPr>
          <p:cNvPr id="230444" name="AutoShape 44"/>
          <p:cNvSpPr>
            <a:spLocks noChangeArrowheads="1"/>
          </p:cNvSpPr>
          <p:nvPr/>
        </p:nvSpPr>
        <p:spPr bwMode="auto">
          <a:xfrm>
            <a:off x="1743075" y="3267075"/>
            <a:ext cx="1771650" cy="542925"/>
          </a:xfrm>
          <a:prstGeom prst="wedgeRoundRectCallout">
            <a:avLst>
              <a:gd name="adj1" fmla="val -44625"/>
              <a:gd name="adj2" fmla="val 75148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/>
              <a:t>10*2 = 20</a:t>
            </a:r>
          </a:p>
        </p:txBody>
      </p:sp>
      <p:sp>
        <p:nvSpPr>
          <p:cNvPr id="230458" name="AutoShape 58"/>
          <p:cNvSpPr>
            <a:spLocks noChangeArrowheads="1"/>
          </p:cNvSpPr>
          <p:nvPr/>
        </p:nvSpPr>
        <p:spPr bwMode="auto">
          <a:xfrm>
            <a:off x="1752600" y="2362200"/>
            <a:ext cx="5068824" cy="1428750"/>
          </a:xfrm>
          <a:prstGeom prst="wedgeRoundRectCallout">
            <a:avLst>
              <a:gd name="adj1" fmla="val -40218"/>
              <a:gd name="adj2" fmla="val 64565"/>
              <a:gd name="adj3" fmla="val 16667"/>
            </a:avLst>
          </a:prstGeom>
          <a:solidFill>
            <a:schemeClr val="hlink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2400" dirty="0" err="1"/>
              <a:t>Ack</a:t>
            </a:r>
            <a:r>
              <a:rPr lang="en-US" sz="2400" dirty="0"/>
              <a:t>! How can someone </a:t>
            </a:r>
            <a:r>
              <a:rPr lang="en-US" sz="2400" dirty="0" smtClean="0"/>
              <a:t>have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2400" dirty="0">
                <a:solidFill>
                  <a:srgbClr val="FF0000"/>
                </a:solidFill>
              </a:rPr>
              <a:t>-32</a:t>
            </a:r>
            <a:r>
              <a:rPr lang="en-US" sz="2400" dirty="0"/>
              <a:t> computers?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sz="2400" dirty="0" smtClean="0"/>
              <a:t>I have a </a:t>
            </a:r>
            <a:r>
              <a:rPr lang="en-US" sz="2400" dirty="0" smtClean="0">
                <a:solidFill>
                  <a:srgbClr val="FF0000"/>
                </a:solidFill>
              </a:rPr>
              <a:t>BUG</a:t>
            </a:r>
            <a:r>
              <a:rPr lang="en-US" sz="2400" dirty="0" smtClean="0"/>
              <a:t>!</a:t>
            </a:r>
          </a:p>
          <a:p>
            <a:pPr algn="ctr"/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0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0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-0.48195 -0.000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7" y="-4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0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44444E-6 L -0.02066 0.3004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44444E-6 L 0.04045 0.30023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30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0"/>
                                        <p:tgtEl>
                                          <p:spTgt spid="230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23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 nodeType="clickPar">
                      <p:stCondLst>
                        <p:cond delay="indefinite"/>
                      </p:stCondLst>
                      <p:childTnLst>
                        <p:par>
                          <p:cTn id="2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 nodeType="clickPar">
                      <p:stCondLst>
                        <p:cond delay="indefinite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23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 nodeType="clickPar">
                      <p:stCondLst>
                        <p:cond delay="indefinite"/>
                      </p:stCondLst>
                      <p:childTnLst>
                        <p:par>
                          <p:cTn id="2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02" grpId="0" animBg="1"/>
      <p:bldP spid="230433" grpId="0" animBg="1"/>
      <p:bldP spid="230433" grpId="1" animBg="1"/>
      <p:bldP spid="230434" grpId="0"/>
      <p:bldP spid="230434" grpId="1"/>
      <p:bldP spid="230435" grpId="0" animBg="1"/>
      <p:bldP spid="230435" grpId="1" animBg="1"/>
      <p:bldP spid="230436" grpId="0"/>
      <p:bldP spid="230436" grpId="1"/>
      <p:bldP spid="230436" grpId="2"/>
      <p:bldP spid="230437" grpId="0" animBg="1"/>
      <p:bldP spid="230437" grpId="1" animBg="1"/>
      <p:bldP spid="230438" grpId="0"/>
      <p:bldP spid="230438" grpId="1"/>
      <p:bldP spid="230438" grpId="2"/>
      <p:bldP spid="230440" grpId="0" animBg="1"/>
      <p:bldP spid="230440" grpId="1" animBg="1"/>
      <p:bldP spid="230441" grpId="0" animBg="1"/>
      <p:bldP spid="230441" grpId="1" animBg="1"/>
      <p:bldP spid="230442" grpId="0" animBg="1"/>
      <p:bldP spid="230442" grpId="1" animBg="1"/>
      <p:bldP spid="230453" grpId="0" animBg="1"/>
      <p:bldP spid="230453" grpId="1" animBg="1"/>
      <p:bldP spid="230455" grpId="0"/>
      <p:bldP spid="230456" grpId="0" animBg="1"/>
      <p:bldP spid="230456" grpId="1" animBg="1"/>
      <p:bldP spid="230457" grpId="0" animBg="1"/>
      <p:bldP spid="230457" grpId="1" animBg="1"/>
      <p:bldP spid="230403" grpId="0" animBg="1"/>
      <p:bldP spid="230408" grpId="0" animBg="1"/>
      <p:bldP spid="230408" grpId="1" animBg="1"/>
      <p:bldP spid="230426" grpId="0" animBg="1"/>
      <p:bldP spid="230426" grpId="1" animBg="1"/>
      <p:bldP spid="230427" grpId="0" animBg="1"/>
      <p:bldP spid="230427" grpId="1" animBg="1"/>
      <p:bldP spid="230439" grpId="0" animBg="1"/>
      <p:bldP spid="230439" grpId="1" animBg="1"/>
      <p:bldP spid="230446" grpId="0" animBg="1"/>
      <p:bldP spid="230451" grpId="0" animBg="1"/>
      <p:bldP spid="230451" grpId="1" animBg="1"/>
      <p:bldP spid="230452" grpId="0" animBg="1"/>
      <p:bldP spid="230452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2" grpId="0"/>
      <p:bldP spid="2" grpId="1"/>
      <p:bldP spid="2" grpId="2"/>
      <p:bldP spid="2" grpId="3"/>
      <p:bldP spid="3" grpId="0"/>
      <p:bldP spid="3" grpId="1"/>
      <p:bldP spid="3" grpId="2"/>
      <p:bldP spid="230444" grpId="0" animBg="1"/>
      <p:bldP spid="230444" grpId="1" animBg="1"/>
      <p:bldP spid="230458" grpId="0" animBg="1"/>
      <p:bldP spid="23045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694969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</a:t>
            </a:r>
            <a:r>
              <a:rPr lang="en-US" sz="1900" dirty="0" err="1">
                <a:solidFill>
                  <a:schemeClr val="tx2"/>
                </a:solidFill>
              </a:rPr>
              <a:t>Dingleberry</a:t>
            </a:r>
            <a:r>
              <a:rPr lang="en-US" sz="1900" dirty="0">
                <a:solidFill>
                  <a:schemeClr val="tx2"/>
                </a:solidFill>
              </a:rPr>
              <a:t>(void)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 smtClean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 smtClean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 smtClean="0">
              <a:solidFill>
                <a:schemeClr val="tx2"/>
              </a:solidFill>
            </a:endParaRPr>
          </a:p>
          <a:p>
            <a:endParaRPr lang="en-US" sz="1100" dirty="0" smtClean="0">
              <a:solidFill>
                <a:schemeClr val="tx2"/>
              </a:solidFill>
            </a:endParaRPr>
          </a:p>
          <a:p>
            <a:r>
              <a:rPr lang="en-US" sz="1100" dirty="0" smtClean="0">
                <a:solidFill>
                  <a:schemeClr val="tx2"/>
                </a:solidFill>
              </a:rPr>
              <a:t/>
            </a:r>
            <a:br>
              <a:rPr lang="en-US" sz="11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chemeClr val="tx2"/>
                </a:solidFill>
              </a:rPr>
              <a:t>}  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</a:t>
            </a:r>
            <a:r>
              <a:rPr lang="en-US" sz="1900" dirty="0" smtClean="0">
                <a:solidFill>
                  <a:srgbClr val="006666"/>
                </a:solidFill>
              </a:rPr>
              <a:t>b;</a:t>
            </a:r>
            <a:endParaRPr lang="en-US" sz="1900" dirty="0">
              <a:solidFill>
                <a:srgbClr val="006666"/>
              </a:solidFill>
            </a:endParaRP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124946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 smtClean="0">
                <a:solidFill>
                  <a:schemeClr val="accent2"/>
                </a:solidFill>
              </a:rPr>
              <a:t>MP3Player *m </a:t>
            </a:r>
            <a:r>
              <a:rPr lang="en-US" sz="1900" dirty="0">
                <a:solidFill>
                  <a:schemeClr val="accent2"/>
                </a:solidFill>
              </a:rPr>
              <a:t>= </a:t>
            </a:r>
            <a:r>
              <a:rPr lang="en-US" sz="1900" dirty="0">
                <a:solidFill>
                  <a:srgbClr val="006600"/>
                </a:solidFill>
              </a:rPr>
              <a:t>new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 smtClean="0">
                <a:solidFill>
                  <a:schemeClr val="accent2"/>
                </a:solidFill>
              </a:rPr>
              <a:t>MP3Player;</a:t>
            </a:r>
            <a:endParaRPr lang="en-US" sz="1900" dirty="0">
              <a:solidFill>
                <a:schemeClr val="accent2"/>
              </a:solidFill>
            </a:endParaRPr>
          </a:p>
          <a:p>
            <a:r>
              <a:rPr lang="en-US" sz="1900" dirty="0" smtClean="0">
                <a:solidFill>
                  <a:schemeClr val="accent2"/>
                </a:solidFill>
              </a:rPr>
              <a:t>m-&gt;</a:t>
            </a:r>
            <a:r>
              <a:rPr lang="en-US" sz="1900" dirty="0" err="1" smtClean="0">
                <a:solidFill>
                  <a:schemeClr val="accent2"/>
                </a:solidFill>
              </a:rPr>
              <a:t>getSong</a:t>
            </a:r>
            <a:r>
              <a:rPr lang="en-US" sz="1900" dirty="0" smtClean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 smtClean="0">
                <a:solidFill>
                  <a:schemeClr val="accent2"/>
                </a:solidFill>
              </a:rPr>
              <a:t>m-&gt;</a:t>
            </a:r>
            <a:r>
              <a:rPr lang="en-US" sz="1900" dirty="0" err="1" smtClean="0">
                <a:solidFill>
                  <a:schemeClr val="accent2"/>
                </a:solidFill>
              </a:rPr>
              <a:t>playSong</a:t>
            </a:r>
            <a:r>
              <a:rPr lang="en-US" sz="1900" dirty="0" smtClean="0">
                <a:solidFill>
                  <a:schemeClr val="accent2"/>
                </a:solidFill>
              </a:rPr>
              <a:t>();</a:t>
            </a:r>
            <a:endParaRPr lang="en-US" sz="1900" dirty="0">
              <a:solidFill>
                <a:schemeClr val="accent2"/>
              </a:solidFill>
            </a:endParaRPr>
          </a:p>
          <a:p>
            <a:r>
              <a:rPr lang="en-US" sz="1900" dirty="0">
                <a:solidFill>
                  <a:srgbClr val="006600"/>
                </a:solidFill>
              </a:rPr>
              <a:t>delete </a:t>
            </a:r>
            <a:r>
              <a:rPr lang="en-US" sz="1900" dirty="0" smtClean="0">
                <a:solidFill>
                  <a:srgbClr val="006600"/>
                </a:solidFill>
              </a:rPr>
              <a:t>m;</a:t>
            </a:r>
            <a:endParaRPr lang="en-US" sz="1900" dirty="0">
              <a:solidFill>
                <a:srgbClr val="006600"/>
              </a:solidFill>
            </a:endParaRP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155717"/>
            <a:ext cx="4725730" cy="1450098"/>
          </a:xfrm>
          <a:prstGeom prst="wedgeRoundRectCallout">
            <a:avLst>
              <a:gd name="adj1" fmla="val -89799"/>
              <a:gd name="adj2" fmla="val 7633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 smtClean="0">
              <a:solidFill>
                <a:srgbClr val="6600CC"/>
              </a:solidFill>
            </a:endParaRPr>
          </a:p>
          <a:p>
            <a:pPr algn="ctr"/>
            <a:r>
              <a:rPr lang="en-US" dirty="0"/>
              <a:t>Local </a:t>
            </a:r>
            <a:r>
              <a:rPr lang="en-US" dirty="0" smtClean="0"/>
              <a:t>objects defined in a function are </a:t>
            </a:r>
            <a:r>
              <a:rPr lang="en-US" dirty="0"/>
              <a:t>destructed </a:t>
            </a:r>
            <a:r>
              <a:rPr lang="en-US" dirty="0" smtClean="0"/>
              <a:t>when they </a:t>
            </a:r>
            <a:br>
              <a:rPr lang="en-US" dirty="0" smtClean="0"/>
            </a:br>
            <a:r>
              <a:rPr lang="en-US" dirty="0" smtClean="0">
                <a:solidFill>
                  <a:schemeClr val="accent2"/>
                </a:solidFill>
              </a:rPr>
              <a:t>“go out of scope.” 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5231" y="6163109"/>
            <a:ext cx="3975924" cy="384721"/>
            <a:chOff x="547687" y="6035986"/>
            <a:chExt cx="3975924" cy="384721"/>
          </a:xfrm>
        </p:grpSpPr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H="1">
              <a:off x="547687" y="6231486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1091261" y="6035986"/>
              <a:ext cx="3432350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 smtClean="0">
                  <a:solidFill>
                    <a:schemeClr val="tx2"/>
                  </a:solidFill>
                </a:rPr>
                <a:t>a’s </a:t>
              </a:r>
              <a:r>
                <a:rPr lang="en-US" sz="1900" dirty="0">
                  <a:solidFill>
                    <a:schemeClr val="tx2"/>
                  </a:solidFill>
                </a:rPr>
                <a:t>destructor is </a:t>
              </a:r>
              <a:r>
                <a:rPr lang="en-US" sz="1900" dirty="0" smtClean="0">
                  <a:solidFill>
                    <a:schemeClr val="tx2"/>
                  </a:solidFill>
                </a:rPr>
                <a:t>called here</a:t>
              </a:r>
              <a:endParaRPr lang="en-US" sz="1900" dirty="0">
                <a:solidFill>
                  <a:schemeClr val="tx2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a;</a:t>
            </a:r>
            <a:endParaRPr lang="en-US" dirty="0"/>
          </a:p>
        </p:txBody>
      </p:sp>
      <p:sp>
        <p:nvSpPr>
          <p:cNvPr id="28" name="AutoShape 97"/>
          <p:cNvSpPr>
            <a:spLocks noChangeArrowheads="1"/>
          </p:cNvSpPr>
          <p:nvPr/>
        </p:nvSpPr>
        <p:spPr bwMode="auto">
          <a:xfrm>
            <a:off x="4266480" y="1674785"/>
            <a:ext cx="4725730" cy="1210960"/>
          </a:xfrm>
          <a:prstGeom prst="wedgeRoundRectCallout">
            <a:avLst>
              <a:gd name="adj1" fmla="val -90019"/>
              <a:gd name="adj2" fmla="val 80959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 smtClean="0">
              <a:solidFill>
                <a:srgbClr val="6600CC"/>
              </a:solidFill>
            </a:endParaRPr>
          </a:p>
          <a:p>
            <a:r>
              <a:rPr lang="en-US" dirty="0"/>
              <a:t>Local variables defined in a block are destructed when the </a:t>
            </a:r>
            <a:r>
              <a:rPr lang="en-US" dirty="0">
                <a:solidFill>
                  <a:schemeClr val="accent6"/>
                </a:solidFill>
              </a:rPr>
              <a:t>block finishes</a:t>
            </a:r>
            <a:r>
              <a:rPr lang="en-US" dirty="0"/>
              <a:t>.</a:t>
            </a:r>
          </a:p>
        </p:txBody>
      </p:sp>
      <p:sp>
        <p:nvSpPr>
          <p:cNvPr id="29" name="AutoShape 97"/>
          <p:cNvSpPr>
            <a:spLocks noChangeArrowheads="1"/>
          </p:cNvSpPr>
          <p:nvPr/>
        </p:nvSpPr>
        <p:spPr bwMode="auto">
          <a:xfrm>
            <a:off x="6192535" y="4203901"/>
            <a:ext cx="2951465" cy="2612536"/>
          </a:xfrm>
          <a:prstGeom prst="wedgeRoundRectCallout">
            <a:avLst>
              <a:gd name="adj1" fmla="val -118172"/>
              <a:gd name="adj2" fmla="val -3189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900" dirty="0" smtClean="0">
              <a:solidFill>
                <a:srgbClr val="6600CC"/>
              </a:solidFill>
            </a:endParaRPr>
          </a:p>
          <a:p>
            <a:pPr algn="ctr"/>
            <a:r>
              <a:rPr lang="en-US" sz="1800" dirty="0">
                <a:solidFill>
                  <a:schemeClr val="accent2"/>
                </a:solidFill>
              </a:rPr>
              <a:t>Dynamically allocated variables </a:t>
            </a:r>
            <a:r>
              <a:rPr lang="en-US" sz="1800" dirty="0" smtClean="0">
                <a:solidFill>
                  <a:schemeClr val="accent2"/>
                </a:solidFill>
              </a:rPr>
              <a:t/>
            </a:r>
            <a:br>
              <a:rPr lang="en-US" sz="1800" dirty="0" smtClean="0">
                <a:solidFill>
                  <a:schemeClr val="accent2"/>
                </a:solidFill>
              </a:rPr>
            </a:br>
            <a:r>
              <a:rPr lang="en-US" sz="1800" dirty="0" smtClean="0">
                <a:solidFill>
                  <a:schemeClr val="accent2"/>
                </a:solidFill>
              </a:rPr>
              <a:t>(e.g., allocated using the </a:t>
            </a:r>
            <a:r>
              <a:rPr lang="en-US" sz="1800" dirty="0" smtClean="0">
                <a:solidFill>
                  <a:srgbClr val="006600"/>
                </a:solidFill>
              </a:rPr>
              <a:t>new </a:t>
            </a:r>
            <a:r>
              <a:rPr lang="en-US" sz="1800" dirty="0" smtClean="0">
                <a:solidFill>
                  <a:schemeClr val="accent2"/>
                </a:solidFill>
              </a:rPr>
              <a:t>command) are </a:t>
            </a:r>
            <a:r>
              <a:rPr lang="en-US" sz="1800" dirty="0">
                <a:solidFill>
                  <a:schemeClr val="accent2"/>
                </a:solidFill>
              </a:rPr>
              <a:t>destructed when </a:t>
            </a:r>
            <a:r>
              <a:rPr lang="en-US" sz="1800" dirty="0">
                <a:solidFill>
                  <a:srgbClr val="006666"/>
                </a:solidFill>
              </a:rPr>
              <a:t>delete </a:t>
            </a:r>
            <a:r>
              <a:rPr lang="en-US" sz="1800" dirty="0">
                <a:solidFill>
                  <a:schemeClr val="accent2"/>
                </a:solidFill>
              </a:rPr>
              <a:t>is </a:t>
            </a:r>
            <a:r>
              <a:rPr lang="en-US" sz="1800" dirty="0" smtClean="0">
                <a:solidFill>
                  <a:schemeClr val="accent2"/>
                </a:solidFill>
              </a:rPr>
              <a:t>called, </a:t>
            </a:r>
            <a:r>
              <a:rPr lang="en-US" sz="1800" i="1" dirty="0">
                <a:solidFill>
                  <a:srgbClr val="FF3300"/>
                </a:solidFill>
              </a:rPr>
              <a:t>before </a:t>
            </a:r>
            <a:r>
              <a:rPr lang="en-US" sz="1800" dirty="0">
                <a:solidFill>
                  <a:schemeClr val="accent2"/>
                </a:solidFill>
              </a:rPr>
              <a:t>the memory is </a:t>
            </a:r>
            <a:r>
              <a:rPr lang="en-US" sz="1800" dirty="0" smtClean="0">
                <a:solidFill>
                  <a:schemeClr val="accent2"/>
                </a:solidFill>
              </a:rPr>
              <a:t>actually freed </a:t>
            </a:r>
            <a:r>
              <a:rPr lang="en-US" sz="1800" dirty="0">
                <a:solidFill>
                  <a:schemeClr val="accent2"/>
                </a:solidFill>
              </a:rPr>
              <a:t>by the </a:t>
            </a:r>
            <a:r>
              <a:rPr lang="en-US" sz="1800" dirty="0" smtClean="0">
                <a:solidFill>
                  <a:schemeClr val="accent2"/>
                </a:solidFill>
              </a:rPr>
              <a:t>OS.</a:t>
            </a:r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45343" y="3819726"/>
            <a:ext cx="7800976" cy="384175"/>
            <a:chOff x="845343" y="3819726"/>
            <a:chExt cx="7800976" cy="384175"/>
          </a:xfrm>
        </p:grpSpPr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>
              <a:off x="845343" y="4018164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15"/>
            <p:cNvSpPr txBox="1">
              <a:spLocks noChangeArrowheads="1"/>
            </p:cNvSpPr>
            <p:nvPr/>
          </p:nvSpPr>
          <p:spPr bwMode="auto">
            <a:xfrm>
              <a:off x="1515268" y="3819726"/>
              <a:ext cx="7131051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 smtClean="0">
                  <a:solidFill>
                    <a:schemeClr val="tx2"/>
                  </a:solidFill>
                </a:rPr>
                <a:t>b’s </a:t>
              </a:r>
              <a:r>
                <a:rPr lang="en-US" sz="1900" dirty="0">
                  <a:solidFill>
                    <a:schemeClr val="tx2"/>
                  </a:solidFill>
                </a:rPr>
                <a:t>destructor is called each time we hit the end of the block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3349" y="5365041"/>
            <a:ext cx="4437188" cy="800219"/>
            <a:chOff x="1869281" y="5373188"/>
            <a:chExt cx="4437188" cy="800219"/>
          </a:xfrm>
        </p:grpSpPr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2386806" y="5373188"/>
              <a:ext cx="3919663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chemeClr val="accent6"/>
                  </a:solidFill>
                </a:rPr>
                <a:t>m’s </a:t>
              </a:r>
              <a:r>
                <a:rPr lang="en-US" sz="1800" dirty="0" smtClean="0"/>
                <a:t>destructor is called </a:t>
              </a:r>
              <a:r>
                <a:rPr lang="en-US" sz="1800" dirty="0" smtClean="0">
                  <a:solidFill>
                    <a:schemeClr val="tx2"/>
                  </a:solidFill>
                </a:rPr>
                <a:t>here </a:t>
              </a:r>
              <a:br>
                <a:rPr lang="en-US" sz="1800" dirty="0" smtClean="0">
                  <a:solidFill>
                    <a:schemeClr val="tx2"/>
                  </a:solidFill>
                </a:rPr>
              </a:br>
              <a:r>
                <a:rPr lang="en-US" sz="1400" dirty="0" smtClean="0">
                  <a:solidFill>
                    <a:srgbClr val="FF0000"/>
                  </a:solidFill>
                </a:rPr>
                <a:t>(note: if don’t use </a:t>
              </a:r>
              <a:r>
                <a:rPr lang="en-US" sz="1400" dirty="0" smtClean="0">
                  <a:solidFill>
                    <a:srgbClr val="006600"/>
                  </a:solidFill>
                </a:rPr>
                <a:t>delete</a:t>
              </a:r>
              <a:r>
                <a:rPr lang="en-US" sz="1400" dirty="0" smtClean="0">
                  <a:solidFill>
                    <a:srgbClr val="FF0000"/>
                  </a:solidFill>
                </a:rPr>
                <a:t>, m’s </a:t>
              </a:r>
              <a:r>
                <a:rPr lang="en-US" sz="1400" dirty="0" err="1" smtClean="0">
                  <a:solidFill>
                    <a:srgbClr val="FF0000"/>
                  </a:solidFill>
                </a:rPr>
                <a:t>d’tor</a:t>
              </a:r>
              <a:r>
                <a:rPr lang="en-US" sz="1400" dirty="0" smtClean="0">
                  <a:solidFill>
                    <a:srgbClr val="FF0000"/>
                  </a:solidFill>
                </a:rPr>
                <a:t> is </a:t>
              </a:r>
              <a:r>
                <a:rPr lang="en-US" sz="1400" b="1" i="1" dirty="0" smtClean="0">
                  <a:solidFill>
                    <a:srgbClr val="FF0000"/>
                  </a:solidFill>
                </a:rPr>
                <a:t>never</a:t>
              </a:r>
              <a:r>
                <a:rPr lang="en-US" sz="1400" dirty="0" smtClean="0">
                  <a:solidFill>
                    <a:srgbClr val="FF0000"/>
                  </a:solidFill>
                </a:rPr>
                <a:t>  </a:t>
              </a:r>
              <a:br>
                <a:rPr lang="en-US" sz="1400" dirty="0" smtClean="0">
                  <a:solidFill>
                    <a:srgbClr val="FF0000"/>
                  </a:solidFill>
                </a:rPr>
              </a:br>
              <a:r>
                <a:rPr lang="en-US" sz="1400" dirty="0" smtClean="0">
                  <a:solidFill>
                    <a:srgbClr val="FF0000"/>
                  </a:solidFill>
                </a:rPr>
                <a:t>called – </a:t>
              </a:r>
              <a:r>
                <a:rPr lang="en-US" sz="1400" b="1" i="1" dirty="0" smtClean="0">
                  <a:solidFill>
                    <a:srgbClr val="FF0000"/>
                  </a:solidFill>
                </a:rPr>
                <a:t>not even when the program ends!</a:t>
              </a:r>
              <a:r>
                <a:rPr lang="en-US" sz="1400" dirty="0" smtClean="0">
                  <a:solidFill>
                    <a:srgbClr val="FF0000"/>
                  </a:solidFill>
                </a:rPr>
                <a:t>)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869281" y="5538288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/>
      <p:bldP spid="124940" grpId="0"/>
      <p:bldP spid="124946" grpId="0"/>
      <p:bldP spid="23" grpId="0" animBg="1"/>
      <p:bldP spid="3" grpId="0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694969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</a:t>
            </a:r>
            <a:r>
              <a:rPr lang="en-US" sz="1900" dirty="0" err="1">
                <a:solidFill>
                  <a:schemeClr val="tx2"/>
                </a:solidFill>
              </a:rPr>
              <a:t>Dingleberry</a:t>
            </a:r>
            <a:r>
              <a:rPr lang="en-US" sz="1900" dirty="0">
                <a:solidFill>
                  <a:schemeClr val="tx2"/>
                </a:solidFill>
              </a:rPr>
              <a:t>(void)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 smtClean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 smtClean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 smtClean="0">
              <a:solidFill>
                <a:schemeClr val="tx2"/>
              </a:solidFill>
            </a:endParaRPr>
          </a:p>
          <a:p>
            <a:endParaRPr lang="en-US" sz="1100" dirty="0" smtClean="0">
              <a:solidFill>
                <a:schemeClr val="tx2"/>
              </a:solidFill>
            </a:endParaRPr>
          </a:p>
          <a:p>
            <a:r>
              <a:rPr lang="en-US" sz="1100" dirty="0" smtClean="0">
                <a:solidFill>
                  <a:schemeClr val="tx2"/>
                </a:solidFill>
              </a:rPr>
              <a:t/>
            </a:r>
            <a:br>
              <a:rPr lang="en-US" sz="11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chemeClr val="tx2"/>
                </a:solidFill>
              </a:rPr>
              <a:t>}  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</a:t>
            </a:r>
            <a:r>
              <a:rPr lang="en-US" sz="1900" dirty="0" smtClean="0">
                <a:solidFill>
                  <a:srgbClr val="006666"/>
                </a:solidFill>
              </a:rPr>
              <a:t>b;</a:t>
            </a:r>
            <a:endParaRPr lang="en-US" sz="1900" dirty="0">
              <a:solidFill>
                <a:srgbClr val="006666"/>
              </a:solidFill>
            </a:endParaRP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417951"/>
            <a:ext cx="4725730" cy="1450098"/>
          </a:xfrm>
          <a:prstGeom prst="wedgeRoundRectCallout">
            <a:avLst>
              <a:gd name="adj1" fmla="val -79904"/>
              <a:gd name="adj2" fmla="val 7848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endParaRPr lang="en-US" sz="1000" dirty="0" smtClean="0">
              <a:solidFill>
                <a:srgbClr val="6600CC"/>
              </a:solidFill>
            </a:endParaRPr>
          </a:p>
          <a:p>
            <a:pPr algn="ctr"/>
            <a:r>
              <a:rPr lang="en-US" dirty="0" smtClean="0"/>
              <a:t>Finally, when you define an </a:t>
            </a:r>
            <a:r>
              <a:rPr lang="en-US" dirty="0" smtClean="0">
                <a:solidFill>
                  <a:srgbClr val="6600CC"/>
                </a:solidFill>
              </a:rPr>
              <a:t>array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rgbClr val="FF0000"/>
                </a:solidFill>
              </a:rPr>
              <a:t>N items</a:t>
            </a:r>
            <a:r>
              <a:rPr lang="en-US" dirty="0" smtClean="0"/>
              <a:t>, the </a:t>
            </a:r>
            <a:r>
              <a:rPr lang="en-US" dirty="0" smtClean="0">
                <a:solidFill>
                  <a:srgbClr val="FF0000"/>
                </a:solidFill>
              </a:rPr>
              <a:t>destructor</a:t>
            </a:r>
            <a:r>
              <a:rPr lang="en-US" dirty="0" smtClean="0"/>
              <a:t> is called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N times </a:t>
            </a:r>
            <a:r>
              <a:rPr lang="en-US" dirty="0" smtClean="0"/>
              <a:t>when the array goes away…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a;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9009" y="2102126"/>
            <a:ext cx="2331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SomeClass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rgbClr val="7030A0"/>
                </a:solidFill>
              </a:rPr>
              <a:t>x[</a:t>
            </a:r>
            <a:r>
              <a:rPr lang="en-US" dirty="0" smtClean="0">
                <a:solidFill>
                  <a:srgbClr val="FF0000"/>
                </a:solidFill>
              </a:rPr>
              <a:t>42</a:t>
            </a:r>
            <a:r>
              <a:rPr lang="en-US" dirty="0" smtClean="0">
                <a:solidFill>
                  <a:srgbClr val="7030A0"/>
                </a:solidFill>
              </a:rPr>
              <a:t>];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29009" y="6349657"/>
            <a:ext cx="5843126" cy="384721"/>
            <a:chOff x="305951" y="5972789"/>
            <a:chExt cx="5843126" cy="384721"/>
          </a:xfrm>
        </p:grpSpPr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H="1" flipV="1">
              <a:off x="305951" y="5972789"/>
              <a:ext cx="547256" cy="19236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842816" y="5972789"/>
              <a:ext cx="5306261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 smtClean="0">
                  <a:solidFill>
                    <a:schemeClr val="tx2"/>
                  </a:solidFill>
                </a:rPr>
                <a:t>The destructor is called </a:t>
              </a:r>
              <a:r>
                <a:rPr lang="en-US" sz="1900" dirty="0" smtClean="0">
                  <a:solidFill>
                    <a:srgbClr val="FF0000"/>
                  </a:solidFill>
                </a:rPr>
                <a:t>42 times </a:t>
              </a:r>
              <a:r>
                <a:rPr lang="en-US" sz="1900" dirty="0" smtClean="0">
                  <a:solidFill>
                    <a:schemeClr val="tx2"/>
                  </a:solidFill>
                </a:rPr>
                <a:t>for x here!</a:t>
              </a:r>
              <a:endParaRPr lang="en-US" sz="1900" dirty="0">
                <a:solidFill>
                  <a:schemeClr val="tx2"/>
                </a:solidFill>
              </a:endParaRPr>
            </a:p>
          </p:txBody>
        </p:sp>
      </p:grp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 smtClean="0">
                <a:solidFill>
                  <a:schemeClr val="accent2"/>
                </a:solidFill>
              </a:rPr>
              <a:t>MP3Player *m </a:t>
            </a:r>
            <a:r>
              <a:rPr lang="en-US" sz="1900" dirty="0">
                <a:solidFill>
                  <a:schemeClr val="accent2"/>
                </a:solidFill>
              </a:rPr>
              <a:t>= new </a:t>
            </a:r>
            <a:r>
              <a:rPr lang="en-US" sz="1900" dirty="0" smtClean="0">
                <a:solidFill>
                  <a:schemeClr val="accent2"/>
                </a:solidFill>
              </a:rPr>
              <a:t>MP3Player;</a:t>
            </a:r>
            <a:endParaRPr lang="en-US" sz="1900" dirty="0">
              <a:solidFill>
                <a:schemeClr val="accent2"/>
              </a:solidFill>
            </a:endParaRPr>
          </a:p>
          <a:p>
            <a:r>
              <a:rPr lang="en-US" sz="1900" dirty="0" smtClean="0">
                <a:solidFill>
                  <a:schemeClr val="accent2"/>
                </a:solidFill>
              </a:rPr>
              <a:t>m-&gt;</a:t>
            </a:r>
            <a:r>
              <a:rPr lang="en-US" sz="1900" dirty="0" err="1" smtClean="0">
                <a:solidFill>
                  <a:schemeClr val="accent2"/>
                </a:solidFill>
              </a:rPr>
              <a:t>getSong</a:t>
            </a:r>
            <a:r>
              <a:rPr lang="en-US" sz="1900" dirty="0" smtClean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 smtClean="0">
                <a:solidFill>
                  <a:schemeClr val="accent2"/>
                </a:solidFill>
              </a:rPr>
              <a:t>m-&gt;</a:t>
            </a:r>
            <a:r>
              <a:rPr lang="en-US" sz="1900" dirty="0" err="1" smtClean="0">
                <a:solidFill>
                  <a:schemeClr val="accent2"/>
                </a:solidFill>
              </a:rPr>
              <a:t>playSong</a:t>
            </a:r>
            <a:r>
              <a:rPr lang="en-US" sz="1900" dirty="0" smtClean="0">
                <a:solidFill>
                  <a:schemeClr val="accent2"/>
                </a:solidFill>
              </a:rPr>
              <a:t>();</a:t>
            </a:r>
            <a:endParaRPr lang="en-US" sz="1900" dirty="0">
              <a:solidFill>
                <a:schemeClr val="accent2"/>
              </a:solidFill>
            </a:endParaRPr>
          </a:p>
          <a:p>
            <a:r>
              <a:rPr lang="en-US" sz="1900" dirty="0">
                <a:solidFill>
                  <a:schemeClr val="accent2"/>
                </a:solidFill>
              </a:rPr>
              <a:t>delete </a:t>
            </a:r>
            <a:r>
              <a:rPr lang="en-US" sz="1900" dirty="0" smtClean="0">
                <a:solidFill>
                  <a:schemeClr val="accent2"/>
                </a:solidFill>
              </a:rPr>
              <a:t>m;</a:t>
            </a:r>
            <a:endParaRPr lang="en-US" sz="1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0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Class Challenge #2</a:t>
            </a:r>
          </a:p>
        </p:txBody>
      </p:sp>
      <p:sp>
        <p:nvSpPr>
          <p:cNvPr id="177155" name="Text Box 3"/>
          <p:cNvSpPr txBox="1">
            <a:spLocks noChangeArrowheads="1"/>
          </p:cNvSpPr>
          <p:nvPr/>
        </p:nvSpPr>
        <p:spPr bwMode="auto">
          <a:xfrm>
            <a:off x="746125" y="808038"/>
            <a:ext cx="8016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Name all the times the CSNerd destructor is called in this example…</a:t>
            </a:r>
          </a:p>
        </p:txBody>
      </p:sp>
      <p:sp>
        <p:nvSpPr>
          <p:cNvPr id="177157" name="Rectangle 5"/>
          <p:cNvSpPr>
            <a:spLocks noChangeArrowheads="1"/>
          </p:cNvSpPr>
          <p:nvPr/>
        </p:nvSpPr>
        <p:spPr bwMode="auto">
          <a:xfrm>
            <a:off x="5070764" y="1742209"/>
            <a:ext cx="3962400" cy="506412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foo()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a, *b;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main(void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j;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x;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for (j=0;j&lt;3;j++)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a[5];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foo();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delete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000" dirty="0">
              <a:latin typeface="Courier New" pitchFamily="49" charset="0"/>
            </a:endParaRPr>
          </a:p>
        </p:txBody>
      </p:sp>
      <p:sp>
        <p:nvSpPr>
          <p:cNvPr id="177158" name="Rectangle 6"/>
          <p:cNvSpPr>
            <a:spLocks noChangeArrowheads="1"/>
          </p:cNvSpPr>
          <p:nvPr/>
        </p:nvSpPr>
        <p:spPr bwMode="auto">
          <a:xfrm>
            <a:off x="41564" y="1589809"/>
            <a:ext cx="4938713" cy="53086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public: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 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</a:rPr>
              <a:t> = 1; 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</a:rPr>
              <a:t> = true;</a:t>
            </a:r>
            <a:endParaRPr lang="en-US" sz="1800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~</a:t>
            </a:r>
            <a:r>
              <a:rPr lang="en-US" sz="1800" b="1" dirty="0" err="1">
                <a:latin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</a:rPr>
              <a:t>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600" b="1" dirty="0" err="1">
                <a:latin typeface="Courier New" pitchFamily="49" charset="0"/>
              </a:rPr>
              <a:t>cout</a:t>
            </a:r>
            <a:r>
              <a:rPr lang="en-US" sz="1600" b="1" dirty="0">
                <a:latin typeface="Courier New" pitchFamily="49" charset="0"/>
              </a:rPr>
              <a:t> &lt;&lt;“Argh! I’m dying. Where’s my </a:t>
            </a:r>
            <a:br>
              <a:rPr lang="en-US" sz="1600" b="1" dirty="0">
                <a:latin typeface="Courier New" pitchFamily="49" charset="0"/>
              </a:rPr>
            </a:br>
            <a:r>
              <a:rPr lang="en-US" sz="1600" b="1" dirty="0">
                <a:latin typeface="Courier New" pitchFamily="49" charset="0"/>
              </a:rPr>
              <a:t>           </a:t>
            </a:r>
            <a:r>
              <a:rPr lang="en-US" sz="1600" b="1" dirty="0" err="1">
                <a:latin typeface="Courier New" pitchFamily="49" charset="0"/>
              </a:rPr>
              <a:t>iphone</a:t>
            </a:r>
            <a:r>
              <a:rPr lang="en-US" sz="1600" b="1" dirty="0">
                <a:latin typeface="Courier New" pitchFamily="49" charset="0"/>
              </a:rPr>
              <a:t>?”;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}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77160" name="AutoShape 8"/>
          <p:cNvSpPr>
            <a:spLocks noChangeArrowheads="1"/>
          </p:cNvSpPr>
          <p:nvPr/>
        </p:nvSpPr>
        <p:spPr bwMode="auto">
          <a:xfrm>
            <a:off x="5527964" y="2580409"/>
            <a:ext cx="3616036" cy="1295400"/>
          </a:xfrm>
          <a:prstGeom prst="wedgeRoundRectCallout">
            <a:avLst>
              <a:gd name="adj1" fmla="val 7306"/>
              <a:gd name="adj2" fmla="val 168259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rgbClr val="0000CC"/>
                </a:solidFill>
              </a:rPr>
              <a:t>Question</a:t>
            </a:r>
            <a:r>
              <a:rPr lang="en-US" sz="1800" dirty="0"/>
              <a:t>: How could we make our program more efficient?</a:t>
            </a:r>
          </a:p>
          <a:p>
            <a:pPr algn="ctr"/>
            <a:r>
              <a:rPr lang="en-US" sz="1800" dirty="0"/>
              <a:t>(Hint: Look where this is pointing)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ChangeArrowheads="1"/>
          </p:cNvSpPr>
          <p:nvPr/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Can you guess?</a:t>
            </a:r>
          </a:p>
        </p:txBody>
      </p:sp>
      <p:sp>
        <p:nvSpPr>
          <p:cNvPr id="218115" name="Text Box 3"/>
          <p:cNvSpPr txBox="1">
            <a:spLocks noChangeArrowheads="1"/>
          </p:cNvSpPr>
          <p:nvPr/>
        </p:nvSpPr>
        <p:spPr bwMode="auto">
          <a:xfrm>
            <a:off x="1447800" y="1828800"/>
            <a:ext cx="5581650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Programming Language Inventor </a:t>
            </a:r>
          </a:p>
          <a:p>
            <a:pPr algn="ctr" eaLnBrk="0" hangingPunct="0">
              <a:spcBef>
                <a:spcPct val="50000"/>
              </a:spcBef>
            </a:pPr>
            <a:endParaRPr lang="en-US" sz="2800"/>
          </a:p>
          <a:p>
            <a:pPr algn="ctr" eaLnBrk="0" hangingPunct="0">
              <a:spcBef>
                <a:spcPct val="50000"/>
              </a:spcBef>
            </a:pPr>
            <a:r>
              <a:rPr lang="en-US" sz="2800"/>
              <a:t>Or</a:t>
            </a:r>
          </a:p>
          <a:p>
            <a:pPr algn="ctr" eaLnBrk="0" hangingPunct="0">
              <a:spcBef>
                <a:spcPct val="50000"/>
              </a:spcBef>
            </a:pPr>
            <a:endParaRPr lang="en-US" sz="2800"/>
          </a:p>
          <a:p>
            <a:pPr algn="ctr" eaLnBrk="0" hangingPunct="0">
              <a:spcBef>
                <a:spcPct val="50000"/>
              </a:spcBef>
            </a:pPr>
            <a:r>
              <a:rPr lang="en-US" sz="2800"/>
              <a:t>Serial Killer</a:t>
            </a:r>
          </a:p>
        </p:txBody>
      </p:sp>
      <p:sp>
        <p:nvSpPr>
          <p:cNvPr id="218116" name="Text Box 4"/>
          <p:cNvSpPr txBox="1">
            <a:spLocks noChangeArrowheads="1"/>
          </p:cNvSpPr>
          <p:nvPr/>
        </p:nvSpPr>
        <p:spPr bwMode="auto">
          <a:xfrm>
            <a:off x="434975" y="5562600"/>
            <a:ext cx="82851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800"/>
              <a:t>See if you can guess who uses a keyboard and who uses a chainsaw!</a:t>
            </a:r>
          </a:p>
        </p:txBody>
      </p:sp>
      <p:graphicFrame>
        <p:nvGraphicFramePr>
          <p:cNvPr id="2181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066190"/>
              </p:ext>
            </p:extLst>
          </p:nvPr>
        </p:nvGraphicFramePr>
        <p:xfrm>
          <a:off x="560087" y="1157205"/>
          <a:ext cx="8326437" cy="409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88" name="Bitmap Image" r:id="rId4" imgW="7868748" imgH="3866667" progId="Paint.Picture">
                  <p:embed/>
                </p:oleObj>
              </mc:Choice>
              <mc:Fallback>
                <p:oleObj name="Bitmap Image" r:id="rId4" imgW="7868748" imgH="3866667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087" y="1157205"/>
                        <a:ext cx="8326437" cy="409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 algn="ctr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8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</p:spPr>
        <p:txBody>
          <a:bodyPr/>
          <a:lstStyle/>
          <a:p>
            <a:r>
              <a:rPr lang="en-US"/>
              <a:t>Class Composition</a:t>
            </a: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457200" y="838200"/>
            <a:ext cx="8458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Class </a:t>
            </a:r>
            <a:r>
              <a:rPr lang="en-US" sz="2400" dirty="0" smtClean="0">
                <a:solidFill>
                  <a:schemeClr val="accent2"/>
                </a:solidFill>
              </a:rPr>
              <a:t>composition </a:t>
            </a:r>
            <a:r>
              <a:rPr lang="en-US" sz="2400" dirty="0" smtClean="0"/>
              <a:t>is when a </a:t>
            </a:r>
            <a:r>
              <a:rPr lang="en-US" sz="2400" dirty="0"/>
              <a:t>class contains </a:t>
            </a:r>
            <a:r>
              <a:rPr lang="en-US" sz="2400" dirty="0" smtClean="0"/>
              <a:t>one </a:t>
            </a:r>
            <a:br>
              <a:rPr lang="en-US" sz="2400" dirty="0" smtClean="0"/>
            </a:br>
            <a:r>
              <a:rPr lang="en-US" sz="2400" dirty="0" smtClean="0"/>
              <a:t>or more member variables that are </a:t>
            </a:r>
            <a:r>
              <a:rPr lang="en-US" sz="2400" dirty="0" smtClean="0">
                <a:solidFill>
                  <a:srgbClr val="7030A0"/>
                </a:solidFill>
              </a:rPr>
              <a:t>objects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grpSp>
        <p:nvGrpSpPr>
          <p:cNvPr id="88083" name="Group 19"/>
          <p:cNvGrpSpPr>
            <a:grpSpLocks/>
          </p:cNvGrpSpPr>
          <p:nvPr/>
        </p:nvGrpSpPr>
        <p:grpSpPr bwMode="auto">
          <a:xfrm>
            <a:off x="304800" y="2286000"/>
            <a:ext cx="2435225" cy="3674638"/>
            <a:chOff x="192" y="1379"/>
            <a:chExt cx="1534" cy="2840"/>
          </a:xfrm>
        </p:grpSpPr>
        <p:sp>
          <p:nvSpPr>
            <p:cNvPr id="88073" name="Rectangle 9"/>
            <p:cNvSpPr>
              <a:spLocks noChangeArrowheads="1"/>
            </p:cNvSpPr>
            <p:nvPr/>
          </p:nvSpPr>
          <p:spPr bwMode="auto">
            <a:xfrm>
              <a:off x="192" y="1392"/>
              <a:ext cx="1534" cy="282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69" name="Text Box 5"/>
            <p:cNvSpPr txBox="1">
              <a:spLocks noChangeArrowheads="1"/>
            </p:cNvSpPr>
            <p:nvPr/>
          </p:nvSpPr>
          <p:spPr bwMode="auto">
            <a:xfrm>
              <a:off x="240" y="1379"/>
              <a:ext cx="1062" cy="1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</a:t>
              </a:r>
              <a:r>
                <a:rPr lang="en-US" sz="1800" dirty="0" err="1">
                  <a:solidFill>
                    <a:schemeClr val="accent2"/>
                  </a:solidFill>
                </a:rPr>
                <a:t>GasTank</a:t>
              </a:r>
              <a:endParaRPr lang="en-US" sz="1800" dirty="0">
                <a:solidFill>
                  <a:schemeClr val="accent2"/>
                </a:solidFill>
              </a:endParaRPr>
            </a:p>
            <a:p>
              <a:r>
                <a:rPr lang="en-US" sz="18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 …</a:t>
              </a:r>
            </a:p>
            <a:p>
              <a:r>
                <a:rPr lang="en-US" sz="18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000" dirty="0">
                <a:solidFill>
                  <a:schemeClr val="accent2"/>
                </a:solidFill>
              </a:endParaRPr>
            </a:p>
            <a:p>
              <a:endParaRPr lang="en-US" sz="1000" dirty="0"/>
            </a:p>
          </p:txBody>
        </p:sp>
      </p:grpSp>
      <p:grpSp>
        <p:nvGrpSpPr>
          <p:cNvPr id="88084" name="Group 20"/>
          <p:cNvGrpSpPr>
            <a:grpSpLocks/>
          </p:cNvGrpSpPr>
          <p:nvPr/>
        </p:nvGrpSpPr>
        <p:grpSpPr bwMode="auto">
          <a:xfrm>
            <a:off x="6073775" y="2209800"/>
            <a:ext cx="2950583" cy="4508500"/>
            <a:chOff x="3964" y="1392"/>
            <a:chExt cx="1594" cy="2840"/>
          </a:xfrm>
        </p:grpSpPr>
        <p:sp>
          <p:nvSpPr>
            <p:cNvPr id="88074" name="Rectangle 10"/>
            <p:cNvSpPr>
              <a:spLocks noChangeArrowheads="1"/>
            </p:cNvSpPr>
            <p:nvPr/>
          </p:nvSpPr>
          <p:spPr bwMode="auto">
            <a:xfrm>
              <a:off x="3964" y="1405"/>
              <a:ext cx="1594" cy="282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075" name="Text Box 11"/>
            <p:cNvSpPr txBox="1">
              <a:spLocks noChangeArrowheads="1"/>
            </p:cNvSpPr>
            <p:nvPr/>
          </p:nvSpPr>
          <p:spPr bwMode="auto">
            <a:xfrm>
              <a:off x="3968" y="1392"/>
              <a:ext cx="728" cy="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Valve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 </a:t>
              </a:r>
              <a:r>
                <a:rPr lang="en-US" sz="1600" dirty="0" smtClean="0">
                  <a:solidFill>
                    <a:schemeClr val="accent2"/>
                  </a:solidFill>
                </a:rPr>
                <a:t>  …</a:t>
              </a:r>
              <a:endParaRPr lang="en-US" sz="1600" dirty="0">
                <a:solidFill>
                  <a:schemeClr val="accent2"/>
                </a:solidFill>
              </a:endParaRP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63908" y="3632868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class Car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...</a:t>
            </a:r>
          </a:p>
          <a:p>
            <a:r>
              <a:rPr lang="en-US" sz="1800" dirty="0"/>
              <a:t>private:</a:t>
            </a:r>
          </a:p>
          <a:p>
            <a:r>
              <a:rPr lang="en-US" sz="1800" dirty="0" smtClean="0">
                <a:solidFill>
                  <a:schemeClr val="accent2"/>
                </a:solidFill>
              </a:rPr>
              <a:t>   </a:t>
            </a:r>
            <a:r>
              <a:rPr lang="en-US" sz="1800" dirty="0" err="1" smtClean="0">
                <a:solidFill>
                  <a:schemeClr val="accent2"/>
                </a:solidFill>
              </a:rPr>
              <a:t>GasTank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>
                <a:solidFill>
                  <a:schemeClr val="accent2"/>
                </a:solidFill>
              </a:rPr>
              <a:t>myTank</a:t>
            </a:r>
            <a:r>
              <a:rPr lang="en-US" sz="1800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 </a:t>
            </a:r>
            <a:r>
              <a:rPr lang="en-US" sz="1800" dirty="0" smtClean="0">
                <a:solidFill>
                  <a:schemeClr val="accent2"/>
                </a:solidFill>
              </a:rPr>
              <a:t>  </a:t>
            </a:r>
            <a:r>
              <a:rPr lang="en-US" sz="1800" dirty="0" err="1" smtClean="0">
                <a:solidFill>
                  <a:schemeClr val="accent2"/>
                </a:solidFill>
              </a:rPr>
              <a:t>int</a:t>
            </a:r>
            <a:r>
              <a:rPr lang="en-US" sz="1800" dirty="0" smtClean="0">
                <a:solidFill>
                  <a:schemeClr val="accent2"/>
                </a:solidFill>
              </a:rPr>
              <a:t> </a:t>
            </a:r>
            <a:r>
              <a:rPr lang="en-US" sz="1800" dirty="0" err="1" smtClean="0">
                <a:solidFill>
                  <a:schemeClr val="accent2"/>
                </a:solidFill>
              </a:rPr>
              <a:t>horsePower</a:t>
            </a:r>
            <a:r>
              <a:rPr lang="en-US" sz="1800" dirty="0" smtClean="0">
                <a:solidFill>
                  <a:schemeClr val="accent2"/>
                </a:solidFill>
              </a:rPr>
              <a:t>;</a:t>
            </a:r>
            <a:r>
              <a:rPr lang="en-US" sz="1800" dirty="0">
                <a:solidFill>
                  <a:schemeClr val="accent2"/>
                </a:solidFill>
              </a:rPr>
              <a:t/>
            </a:r>
            <a:br>
              <a:rPr lang="en-US" sz="1800" dirty="0">
                <a:solidFill>
                  <a:schemeClr val="accent2"/>
                </a:solidFill>
              </a:rPr>
            </a:br>
            <a:endParaRPr lang="en-US" sz="1800" dirty="0" smtClean="0">
              <a:solidFill>
                <a:schemeClr val="accent2"/>
              </a:solidFill>
            </a:endParaRPr>
          </a:p>
          <a:p>
            <a:r>
              <a:rPr lang="en-US" sz="1800" dirty="0" smtClean="0"/>
              <a:t>};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6081991" y="3294374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6666"/>
                </a:solidFill>
              </a:rPr>
              <a:t>class Heart</a:t>
            </a:r>
          </a:p>
          <a:p>
            <a:r>
              <a:rPr lang="en-US" sz="1800" dirty="0">
                <a:solidFill>
                  <a:srgbClr val="006666"/>
                </a:solidFill>
              </a:rPr>
              <a:t>{</a:t>
            </a:r>
          </a:p>
          <a:p>
            <a:r>
              <a:rPr lang="en-US" sz="1800" dirty="0" smtClean="0">
                <a:solidFill>
                  <a:srgbClr val="006666"/>
                </a:solidFill>
              </a:rPr>
              <a:t>     …</a:t>
            </a:r>
            <a:endParaRPr lang="en-US" sz="1800" dirty="0">
              <a:solidFill>
                <a:srgbClr val="006666"/>
              </a:solidFill>
            </a:endParaRPr>
          </a:p>
          <a:p>
            <a:r>
              <a:rPr lang="en-US" sz="1800" dirty="0" smtClean="0">
                <a:solidFill>
                  <a:srgbClr val="006666"/>
                </a:solidFill>
              </a:rPr>
              <a:t> private</a:t>
            </a:r>
            <a:r>
              <a:rPr lang="en-US" sz="1800" dirty="0">
                <a:solidFill>
                  <a:srgbClr val="006666"/>
                </a:solidFill>
              </a:rPr>
              <a:t>:</a:t>
            </a:r>
          </a:p>
          <a:p>
            <a:r>
              <a:rPr lang="en-US" sz="1800" dirty="0"/>
              <a:t>     </a:t>
            </a:r>
            <a:r>
              <a:rPr lang="en-US" sz="1800" dirty="0">
                <a:solidFill>
                  <a:schemeClr val="accent2"/>
                </a:solidFill>
              </a:rPr>
              <a:t>Valve </a:t>
            </a:r>
            <a:r>
              <a:rPr lang="en-US" sz="1800" dirty="0" err="1">
                <a:solidFill>
                  <a:schemeClr val="accent2"/>
                </a:solidFill>
              </a:rPr>
              <a:t>m_valves</a:t>
            </a:r>
            <a:r>
              <a:rPr lang="en-US" sz="1800" dirty="0">
                <a:solidFill>
                  <a:schemeClr val="accent2"/>
                </a:solidFill>
              </a:rPr>
              <a:t>[4];</a:t>
            </a:r>
          </a:p>
          <a:p>
            <a:r>
              <a:rPr lang="en-US" sz="1800" dirty="0">
                <a:solidFill>
                  <a:srgbClr val="006666"/>
                </a:solidFill>
              </a:rPr>
              <a:t>};</a:t>
            </a:r>
          </a:p>
          <a:p>
            <a:endParaRPr lang="en-US" sz="1800" dirty="0">
              <a:solidFill>
                <a:srgbClr val="00666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80330" y="4999306"/>
            <a:ext cx="4572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/>
              <a:t>TinMan</a:t>
            </a:r>
            <a:endParaRPr lang="en-US" sz="1800" dirty="0"/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...</a:t>
            </a:r>
            <a:endParaRPr lang="en-US" sz="1800" dirty="0"/>
          </a:p>
          <a:p>
            <a:r>
              <a:rPr lang="en-US" sz="1800" dirty="0"/>
              <a:t>private:</a:t>
            </a:r>
          </a:p>
          <a:p>
            <a:r>
              <a:rPr lang="en-US" sz="1800" dirty="0"/>
              <a:t>   </a:t>
            </a:r>
            <a:r>
              <a:rPr lang="en-US" sz="1800" dirty="0">
                <a:solidFill>
                  <a:srgbClr val="006666"/>
                </a:solidFill>
              </a:rPr>
              <a:t>Heart </a:t>
            </a:r>
            <a:r>
              <a:rPr lang="en-US" sz="1800" dirty="0" err="1">
                <a:solidFill>
                  <a:srgbClr val="006666"/>
                </a:solidFill>
              </a:rPr>
              <a:t>m_myHeart</a:t>
            </a:r>
            <a:r>
              <a:rPr lang="en-US" sz="1800" dirty="0">
                <a:solidFill>
                  <a:srgbClr val="006666"/>
                </a:solidFill>
              </a:rPr>
              <a:t>;</a:t>
            </a:r>
          </a:p>
          <a:p>
            <a:r>
              <a:rPr lang="en-US" sz="1800" dirty="0"/>
              <a:t>};</a:t>
            </a:r>
          </a:p>
        </p:txBody>
      </p:sp>
      <p:sp>
        <p:nvSpPr>
          <p:cNvPr id="22" name="Right Arrow 21"/>
          <p:cNvSpPr/>
          <p:nvPr/>
        </p:nvSpPr>
        <p:spPr bwMode="auto">
          <a:xfrm flipH="1">
            <a:off x="2515154" y="4636966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3" name="Right Arrow 22"/>
          <p:cNvSpPr/>
          <p:nvPr/>
        </p:nvSpPr>
        <p:spPr bwMode="auto">
          <a:xfrm>
            <a:off x="4319278" y="4266684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4" name="Right Arrow 23"/>
          <p:cNvSpPr/>
          <p:nvPr/>
        </p:nvSpPr>
        <p:spPr bwMode="auto">
          <a:xfrm>
            <a:off x="4319278" y="5960638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5" name="Right Arrow 24"/>
          <p:cNvSpPr/>
          <p:nvPr/>
        </p:nvSpPr>
        <p:spPr bwMode="auto">
          <a:xfrm rot="2327181" flipH="1">
            <a:off x="2383044" y="5872478"/>
            <a:ext cx="1960951" cy="611386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3041206" y="1863866"/>
            <a:ext cx="2869797" cy="1953929"/>
          </a:xfrm>
          <a:prstGeom prst="wedgeRoundRectCallout">
            <a:avLst>
              <a:gd name="adj1" fmla="val -78813"/>
              <a:gd name="adj2" fmla="val 131152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rgbClr val="0000CC"/>
                </a:solidFill>
              </a:rPr>
              <a:t>Note: </a:t>
            </a:r>
            <a:r>
              <a:rPr lang="en-US" sz="1800" dirty="0" smtClean="0">
                <a:solidFill>
                  <a:srgbClr val="7030A0"/>
                </a:solidFill>
              </a:rPr>
              <a:t>string </a:t>
            </a:r>
            <a:r>
              <a:rPr lang="en-US" sz="1800" dirty="0" smtClean="0">
                <a:solidFill>
                  <a:srgbClr val="0000CC"/>
                </a:solidFill>
              </a:rPr>
              <a:t>is a class just like </a:t>
            </a:r>
            <a:r>
              <a:rPr lang="en-US" sz="1800" dirty="0" smtClean="0">
                <a:solidFill>
                  <a:srgbClr val="7030A0"/>
                </a:solidFill>
              </a:rPr>
              <a:t>Car </a:t>
            </a:r>
            <a:r>
              <a:rPr lang="en-US" sz="1800" dirty="0" smtClean="0">
                <a:solidFill>
                  <a:srgbClr val="0000CC"/>
                </a:solidFill>
              </a:rPr>
              <a:t>and </a:t>
            </a:r>
            <a:r>
              <a:rPr lang="en-US" sz="1800" dirty="0" err="1" smtClean="0">
                <a:solidFill>
                  <a:srgbClr val="7030A0"/>
                </a:solidFill>
              </a:rPr>
              <a:t>GasTank</a:t>
            </a:r>
            <a:r>
              <a:rPr lang="en-US" sz="1800" dirty="0" smtClean="0">
                <a:solidFill>
                  <a:srgbClr val="0000CC"/>
                </a:solidFill>
              </a:rPr>
              <a:t>!  So if your class contains a string member, you’re doing composition!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486875" y="5271750"/>
            <a:ext cx="226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 string </a:t>
            </a:r>
            <a:r>
              <a:rPr lang="en-US" sz="1800" dirty="0" err="1">
                <a:solidFill>
                  <a:schemeClr val="accent2"/>
                </a:solidFill>
              </a:rPr>
              <a:t>modelName</a:t>
            </a:r>
            <a:r>
              <a:rPr lang="en-US" sz="1800" dirty="0">
                <a:solidFill>
                  <a:schemeClr val="accent2"/>
                </a:solidFill>
              </a:rPr>
              <a:t>;</a:t>
            </a:r>
            <a:endParaRPr lang="en-US" sz="1800" dirty="0"/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2740025" y="1908558"/>
            <a:ext cx="2869797" cy="1610588"/>
          </a:xfrm>
          <a:prstGeom prst="wedgeRoundRectCallout">
            <a:avLst>
              <a:gd name="adj1" fmla="val -78813"/>
              <a:gd name="adj2" fmla="val 131152"/>
              <a:gd name="adj3" fmla="val 16667"/>
            </a:avLst>
          </a:prstGeom>
          <a:solidFill>
            <a:srgbClr val="F3E7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err="1" smtClean="0">
                <a:solidFill>
                  <a:srgbClr val="7030A0"/>
                </a:solidFill>
              </a:rPr>
              <a:t>myTank</a:t>
            </a:r>
            <a:r>
              <a:rPr lang="en-US" sz="1800" dirty="0" smtClean="0">
                <a:solidFill>
                  <a:srgbClr val="7030A0"/>
                </a:solidFill>
              </a:rPr>
              <a:t> </a:t>
            </a:r>
            <a:r>
              <a:rPr lang="en-US" sz="1800" dirty="0" smtClean="0">
                <a:solidFill>
                  <a:srgbClr val="0000CC"/>
                </a:solidFill>
              </a:rPr>
              <a:t>is an object of the </a:t>
            </a:r>
            <a:r>
              <a:rPr lang="en-US" sz="1800" dirty="0" err="1" smtClean="0">
                <a:solidFill>
                  <a:srgbClr val="FF0000"/>
                </a:solidFill>
              </a:rPr>
              <a:t>GasTank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0000CC"/>
                </a:solidFill>
              </a:rPr>
              <a:t>class. </a:t>
            </a:r>
            <a:br>
              <a:rPr lang="en-US" sz="1800" dirty="0" smtClean="0">
                <a:solidFill>
                  <a:srgbClr val="0000CC"/>
                </a:solidFill>
              </a:rPr>
            </a:br>
            <a:r>
              <a:rPr lang="en-US" sz="1200" dirty="0" smtClean="0">
                <a:solidFill>
                  <a:srgbClr val="0000CC"/>
                </a:solidFill>
              </a:rPr>
              <a:t/>
            </a:r>
            <a:br>
              <a:rPr lang="en-US" sz="1200" dirty="0" smtClean="0">
                <a:solidFill>
                  <a:srgbClr val="0000CC"/>
                </a:solidFill>
              </a:rPr>
            </a:br>
            <a:r>
              <a:rPr lang="en-US" sz="1800" dirty="0" smtClean="0">
                <a:solidFill>
                  <a:srgbClr val="0000CC"/>
                </a:solidFill>
              </a:rPr>
              <a:t>So our </a:t>
            </a:r>
            <a:r>
              <a:rPr lang="en-US" sz="1800" dirty="0" smtClean="0">
                <a:solidFill>
                  <a:srgbClr val="7030A0"/>
                </a:solidFill>
              </a:rPr>
              <a:t>Car</a:t>
            </a:r>
            <a:r>
              <a:rPr lang="en-US" sz="1800" dirty="0" smtClean="0">
                <a:solidFill>
                  <a:srgbClr val="0000CC"/>
                </a:solidFill>
              </a:rPr>
              <a:t> class is using class composition.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22" grpId="0" animBg="1"/>
      <p:bldP spid="23" grpId="0" animBg="1"/>
      <p:bldP spid="24" grpId="0" animBg="1"/>
      <p:bldP spid="25" grpId="0" animBg="1"/>
      <p:bldP spid="17" grpId="0" animBg="1"/>
      <p:bldP spid="17" grpId="1" animBg="1"/>
      <p:bldP spid="5" grpId="0"/>
      <p:bldP spid="19" grpId="0" animBg="1"/>
      <p:bldP spid="1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001576" y="3542028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Well, a </a:t>
            </a:r>
            <a:r>
              <a:rPr lang="en-US" dirty="0" err="1" smtClean="0">
                <a:solidFill>
                  <a:srgbClr val="6600CC"/>
                </a:solidFill>
              </a:rPr>
              <a:t>HungryNerd</a:t>
            </a:r>
            <a:r>
              <a:rPr lang="en-US" dirty="0" smtClean="0">
                <a:solidFill>
                  <a:srgbClr val="6600CC"/>
                </a:solidFill>
              </a:rPr>
              <a:t> </a:t>
            </a:r>
            <a:r>
              <a:rPr lang="en-US" dirty="0" smtClean="0"/>
              <a:t>has a constructor. </a:t>
            </a:r>
            <a:r>
              <a:rPr lang="en-US" dirty="0" smtClean="0">
                <a:solidFill>
                  <a:schemeClr val="bg1"/>
                </a:solidFill>
              </a:rPr>
              <a:t>But it also contains a Stomach and a Brain, and they have constructors too!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03717" y="3542028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Well, a </a:t>
            </a:r>
            <a:r>
              <a:rPr lang="en-US" dirty="0" err="1" smtClean="0">
                <a:solidFill>
                  <a:srgbClr val="6600CC"/>
                </a:solidFill>
              </a:rPr>
              <a:t>HungryNerd</a:t>
            </a:r>
            <a:r>
              <a:rPr lang="en-US" dirty="0" smtClean="0">
                <a:solidFill>
                  <a:srgbClr val="6600CC"/>
                </a:solidFill>
              </a:rPr>
              <a:t> </a:t>
            </a:r>
            <a:r>
              <a:rPr lang="en-US" dirty="0" smtClean="0"/>
              <a:t>has a constructor. But it also contains a </a:t>
            </a:r>
            <a:r>
              <a:rPr lang="en-US" dirty="0" smtClean="0">
                <a:solidFill>
                  <a:srgbClr val="FF0000"/>
                </a:solidFill>
              </a:rPr>
              <a:t>Stomach</a:t>
            </a:r>
            <a:r>
              <a:rPr lang="en-US" dirty="0" smtClean="0"/>
              <a:t> and a </a:t>
            </a:r>
            <a:r>
              <a:rPr lang="en-US" dirty="0" smtClean="0">
                <a:solidFill>
                  <a:srgbClr val="FF0000"/>
                </a:solidFill>
              </a:rPr>
              <a:t>Brain</a:t>
            </a:r>
            <a:r>
              <a:rPr lang="en-US" dirty="0" smtClean="0"/>
              <a:t>, and they have constructors too!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01583" y="2454319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if I define a </a:t>
            </a:r>
            <a:r>
              <a:rPr lang="en-US" dirty="0" err="1" smtClean="0">
                <a:solidFill>
                  <a:srgbClr val="6600CC"/>
                </a:solidFill>
              </a:rPr>
              <a:t>HungryNerd</a:t>
            </a:r>
            <a:r>
              <a:rPr lang="en-US" dirty="0" smtClean="0">
                <a:solidFill>
                  <a:srgbClr val="6600CC"/>
                </a:solidFill>
              </a:rPr>
              <a:t> </a:t>
            </a:r>
            <a:r>
              <a:rPr lang="en-US" dirty="0" smtClean="0"/>
              <a:t>variable, how is it actually constructed?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296" y="-104175"/>
            <a:ext cx="4205604" cy="1143000"/>
          </a:xfrm>
        </p:spPr>
        <p:txBody>
          <a:bodyPr/>
          <a:lstStyle/>
          <a:p>
            <a:r>
              <a:rPr lang="en-US" sz="3600" dirty="0" smtClean="0"/>
              <a:t>Class Composition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918448" y="894455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how does </a:t>
            </a:r>
            <a:r>
              <a:rPr lang="en-US" dirty="0" smtClean="0">
                <a:solidFill>
                  <a:srgbClr val="FF0000"/>
                </a:solidFill>
              </a:rPr>
              <a:t>construction</a:t>
            </a:r>
            <a:r>
              <a:rPr lang="en-US" dirty="0" smtClean="0"/>
              <a:t> work when we use class composition?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private:</a:t>
            </a:r>
            <a:endParaRPr lang="en-US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200" b="1" dirty="0" smtClean="0"/>
              <a:t/>
            </a:r>
            <a:br>
              <a:rPr lang="en-US" sz="1200" b="1" dirty="0" smtClean="0"/>
            </a:br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500" dirty="0" smtClean="0"/>
              <a:t>};</a:t>
            </a:r>
            <a:endParaRPr lang="en-US" sz="1500" dirty="0"/>
          </a:p>
        </p:txBody>
      </p:sp>
      <p:sp>
        <p:nvSpPr>
          <p:cNvPr id="10" name="Rectangle 9"/>
          <p:cNvSpPr/>
          <p:nvPr/>
        </p:nvSpPr>
        <p:spPr>
          <a:xfrm>
            <a:off x="188557" y="5350540"/>
            <a:ext cx="2361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/>
              <a:t>   Stomach </a:t>
            </a:r>
            <a:r>
              <a:rPr lang="en-US" sz="1800" dirty="0" err="1" smtClean="0"/>
              <a:t>myBelly</a:t>
            </a:r>
            <a:r>
              <a:rPr lang="en-US" sz="1800" dirty="0" smtClean="0"/>
              <a:t>;</a:t>
            </a:r>
            <a:br>
              <a:rPr lang="en-US" sz="1800" dirty="0" smtClean="0"/>
            </a:br>
            <a:r>
              <a:rPr lang="en-US" sz="1800" dirty="0" smtClean="0"/>
              <a:t>   Brain       </a:t>
            </a:r>
            <a:r>
              <a:rPr lang="en-US" sz="1800" dirty="0" err="1" smtClean="0"/>
              <a:t>myBrain</a:t>
            </a:r>
            <a:r>
              <a:rPr lang="en-US" sz="1800" dirty="0" smtClean="0"/>
              <a:t>;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4918448" y="1674387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Well, let’s assume that we have three classes…</a:t>
            </a:r>
            <a:endParaRPr lang="en-US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093095" y="5395968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HungryNerd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carey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5116196" y="607746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br>
              <a:rPr lang="en-US" sz="1800" dirty="0" smtClean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myBrain.think</a:t>
            </a:r>
            <a:r>
              <a:rPr lang="en-US" sz="1800" dirty="0" smtClean="0">
                <a:solidFill>
                  <a:srgbClr val="FF0000"/>
                </a:solidFill>
              </a:rPr>
              <a:t>();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400" b="1" dirty="0" smtClean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8246" y="-17763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class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sz="1800" dirty="0"/>
              <a:t> </a:t>
            </a:r>
            <a:r>
              <a:rPr lang="en-US" sz="1600" dirty="0"/>
              <a:t>{</a:t>
            </a:r>
            <a:endParaRPr lang="en-US" sz="1200" b="1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Stomach() { </a:t>
            </a:r>
            <a:r>
              <a:rPr lang="en-US" dirty="0" err="1">
                <a:solidFill>
                  <a:srgbClr val="FF0000"/>
                </a:solidFill>
              </a:rPr>
              <a:t>myGas</a:t>
            </a:r>
            <a:r>
              <a:rPr lang="en-US" dirty="0">
                <a:solidFill>
                  <a:srgbClr val="FF0000"/>
                </a:solidFill>
              </a:rPr>
              <a:t> = 0; }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  </a:t>
            </a:r>
            <a:r>
              <a:rPr lang="en-US" dirty="0" smtClean="0"/>
              <a:t> </a:t>
            </a:r>
            <a:r>
              <a:rPr lang="en-US" dirty="0"/>
              <a:t>void eat()  { </a:t>
            </a:r>
            <a:r>
              <a:rPr lang="en-US" dirty="0" err="1"/>
              <a:t>myGas</a:t>
            </a:r>
            <a:r>
              <a:rPr lang="en-US" dirty="0"/>
              <a:t> ++; }</a:t>
            </a:r>
          </a:p>
          <a:p>
            <a:r>
              <a:rPr lang="en-US" sz="900" b="1" dirty="0" smtClean="0"/>
              <a:t/>
            </a:r>
            <a:br>
              <a:rPr lang="en-US" sz="900" b="1" dirty="0" smtClean="0"/>
            </a:br>
            <a:r>
              <a:rPr lang="en-US" sz="1400" b="1" dirty="0" smtClean="0"/>
              <a:t>};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218246" y="1681450"/>
            <a:ext cx="4572000" cy="19082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class </a:t>
            </a:r>
            <a:r>
              <a:rPr lang="en-US" dirty="0">
                <a:solidFill>
                  <a:srgbClr val="6600CC"/>
                </a:solidFill>
              </a:rPr>
              <a:t>Brain </a:t>
            </a:r>
            <a:r>
              <a:rPr lang="en-US" sz="1600" dirty="0"/>
              <a:t>{</a:t>
            </a:r>
            <a:endParaRPr lang="en-US" sz="1200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 smtClean="0">
                <a:solidFill>
                  <a:srgbClr val="FF0000"/>
                </a:solidFill>
              </a:rPr>
              <a:t>Brain</a:t>
            </a:r>
            <a:r>
              <a:rPr lang="en-US" dirty="0">
                <a:solidFill>
                  <a:srgbClr val="FF0000"/>
                </a:solidFill>
              </a:rPr>
              <a:t>()        { </a:t>
            </a:r>
            <a:r>
              <a:rPr lang="en-US" dirty="0" err="1">
                <a:solidFill>
                  <a:srgbClr val="FF0000"/>
                </a:solidFill>
              </a:rPr>
              <a:t>myIQ</a:t>
            </a:r>
            <a:r>
              <a:rPr lang="en-US" dirty="0">
                <a:solidFill>
                  <a:srgbClr val="FF0000"/>
                </a:solidFill>
              </a:rPr>
              <a:t> = 100; }</a:t>
            </a:r>
          </a:p>
          <a:p>
            <a:r>
              <a:rPr lang="en-US" dirty="0"/>
              <a:t>    </a:t>
            </a:r>
            <a:r>
              <a:rPr lang="en-US" dirty="0" smtClean="0"/>
              <a:t>void </a:t>
            </a:r>
            <a:r>
              <a:rPr lang="en-US" dirty="0"/>
              <a:t>think() { </a:t>
            </a:r>
            <a:r>
              <a:rPr lang="en-US" dirty="0" err="1"/>
              <a:t>myIQ</a:t>
            </a:r>
            <a:r>
              <a:rPr lang="en-US" dirty="0"/>
              <a:t> += 10; }</a:t>
            </a:r>
          </a:p>
          <a:p>
            <a:r>
              <a:rPr lang="en-US" sz="1050" b="1" dirty="0" smtClean="0"/>
              <a:t/>
            </a:r>
            <a:br>
              <a:rPr lang="en-US" sz="1050" b="1" dirty="0" smtClean="0"/>
            </a:br>
            <a:r>
              <a:rPr lang="en-US" sz="1400" b="1" dirty="0" smtClean="0"/>
              <a:t>};</a:t>
            </a:r>
            <a:r>
              <a:rPr lang="en-US" sz="1400" b="1" dirty="0"/>
              <a:t/>
            </a:r>
            <a:br>
              <a:rPr lang="en-US" sz="1400" b="1" dirty="0"/>
            </a:br>
            <a:endParaRPr 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968403" y="4937514"/>
            <a:ext cx="405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how does C++ handle all this?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 bwMode="auto">
          <a:xfrm flipH="1">
            <a:off x="3532910" y="300070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flipH="1">
            <a:off x="3931312" y="1974959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 flipH="1">
            <a:off x="2140612" y="3536645"/>
            <a:ext cx="1039091" cy="93793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10523" y="1112720"/>
            <a:ext cx="2062308" cy="892552"/>
            <a:chOff x="239398" y="1112720"/>
            <a:chExt cx="2062308" cy="892552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281100" y="1188071"/>
              <a:ext cx="2020606" cy="54150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9398" y="1112720"/>
              <a:ext cx="157927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800" dirty="0" smtClean="0"/>
                <a:t>    </a:t>
              </a:r>
              <a:r>
                <a:rPr lang="en-US" sz="1800" dirty="0" err="1" smtClean="0"/>
                <a:t>int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myGas</a:t>
              </a:r>
              <a:r>
                <a:rPr lang="en-US" sz="1800" dirty="0" smtClean="0"/>
                <a:t>;</a:t>
              </a:r>
            </a:p>
            <a:p>
              <a:r>
                <a:rPr lang="en-US" sz="1800" dirty="0" smtClean="0"/>
                <a:t>};</a:t>
              </a:r>
              <a:endParaRPr lang="en-US" sz="18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9725" y="2835337"/>
            <a:ext cx="2081558" cy="892552"/>
            <a:chOff x="239398" y="1112720"/>
            <a:chExt cx="2081558" cy="892552"/>
          </a:xfrm>
        </p:grpSpPr>
        <p:sp>
          <p:nvSpPr>
            <p:cNvPr id="27" name="Rectangle 3"/>
            <p:cNvSpPr>
              <a:spLocks noChangeArrowheads="1"/>
            </p:cNvSpPr>
            <p:nvPr/>
          </p:nvSpPr>
          <p:spPr bwMode="auto">
            <a:xfrm>
              <a:off x="300350" y="1168821"/>
              <a:ext cx="2020606" cy="541504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9398" y="1112720"/>
              <a:ext cx="1588897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  <a:r>
                <a:rPr lang="en-US" sz="1600" dirty="0" smtClean="0"/>
                <a:t/>
              </a:r>
              <a:br>
                <a:rPr lang="en-US" sz="1600" dirty="0" smtClean="0"/>
              </a:br>
              <a:r>
                <a:rPr lang="en-US" sz="1800" dirty="0" smtClean="0"/>
                <a:t>     </a:t>
              </a:r>
              <a:r>
                <a:rPr lang="en-US" sz="1800" dirty="0" err="1" smtClean="0"/>
                <a:t>int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myIQ</a:t>
              </a:r>
              <a:r>
                <a:rPr lang="en-US" sz="1800" dirty="0" smtClean="0"/>
                <a:t>;</a:t>
              </a:r>
            </a:p>
            <a:p>
              <a:r>
                <a:rPr lang="en-US" sz="1800" dirty="0" smtClean="0"/>
                <a:t>};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3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24" grpId="0"/>
      <p:bldP spid="24" grpId="1"/>
      <p:bldP spid="30" grpId="0"/>
      <p:bldP spid="30" grpId="1"/>
      <p:bldP spid="3" grpId="0"/>
      <p:bldP spid="3" grpId="1"/>
      <p:bldP spid="7" grpId="0"/>
      <p:bldP spid="10" grpId="0"/>
      <p:bldP spid="11" grpId="0"/>
      <p:bldP spid="11" grpId="1"/>
      <p:bldP spid="16" grpId="0" animBg="1"/>
      <p:bldP spid="21" grpId="0" animBg="1"/>
      <p:bldP spid="23" grpId="0"/>
      <p:bldP spid="31" grpId="0"/>
      <p:bldP spid="34" grpId="0"/>
      <p:bldP spid="35" grpId="0"/>
      <p:bldP spid="17" grpId="0"/>
      <p:bldP spid="17" grpId="1"/>
      <p:bldP spid="5" grpId="0" animBg="1"/>
      <p:bldP spid="5" grpId="1" animBg="1"/>
      <p:bldP spid="5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38587"/>
            <a:ext cx="4218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Well, </a:t>
            </a:r>
            <a:r>
              <a:rPr lang="en-US" dirty="0" err="1" smtClean="0">
                <a:solidFill>
                  <a:srgbClr val="7030A0"/>
                </a:solidFill>
              </a:rPr>
              <a:t>HungryNerd’s</a:t>
            </a:r>
            <a:r>
              <a:rPr lang="en-US" dirty="0" smtClean="0"/>
              <a:t> constructor should run first, right?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65700" y="925261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But wait! Our </a:t>
            </a:r>
            <a:r>
              <a:rPr lang="en-US" dirty="0" err="1" smtClean="0">
                <a:solidFill>
                  <a:srgbClr val="7030A0"/>
                </a:solidFill>
              </a:rPr>
              <a:t>HungryNerd</a:t>
            </a:r>
            <a:r>
              <a:rPr lang="en-US" dirty="0" smtClean="0">
                <a:solidFill>
                  <a:srgbClr val="7030A0"/>
                </a:solidFill>
              </a:rPr>
              <a:t> constructor </a:t>
            </a:r>
            <a:r>
              <a:rPr lang="en-US" dirty="0" smtClean="0"/>
              <a:t>uses its </a:t>
            </a:r>
            <a:r>
              <a:rPr lang="en-US" dirty="0" smtClean="0">
                <a:solidFill>
                  <a:srgbClr val="FF0000"/>
                </a:solidFill>
              </a:rPr>
              <a:t>Brain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Stomach</a:t>
            </a:r>
            <a:r>
              <a:rPr lang="en-US" dirty="0" smtClean="0"/>
              <a:t> variables…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78400" y="2008043"/>
            <a:ext cx="405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But how can it use these variables if they haven’t yet been constructed?</a:t>
            </a:r>
            <a:endParaRPr lang="en-US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HungryNerd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carey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21" name="Line 72"/>
          <p:cNvSpPr>
            <a:spLocks noChangeShapeType="1"/>
          </p:cNvSpPr>
          <p:nvPr/>
        </p:nvSpPr>
        <p:spPr bwMode="auto">
          <a:xfrm>
            <a:off x="5116196" y="606117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br>
              <a:rPr lang="en-US" sz="1800" dirty="0" smtClean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073" y="4032129"/>
            <a:ext cx="4622567" cy="2185536"/>
            <a:chOff x="187073" y="4032129"/>
            <a:chExt cx="4622567" cy="2185536"/>
          </a:xfrm>
        </p:grpSpPr>
        <p:sp>
          <p:nvSpPr>
            <p:cNvPr id="35" name="Rectangle 34"/>
            <p:cNvSpPr/>
            <p:nvPr/>
          </p:nvSpPr>
          <p:spPr>
            <a:xfrm>
              <a:off x="187073" y="5109669"/>
              <a:ext cx="236154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</a:p>
            <a:p>
              <a:r>
                <a:rPr lang="en-US" sz="1800" dirty="0" smtClean="0"/>
                <a:t>   Stomach </a:t>
              </a:r>
              <a:r>
                <a:rPr lang="en-US" sz="1800" dirty="0" err="1" smtClean="0"/>
                <a:t>myBelly</a:t>
              </a:r>
              <a:r>
                <a:rPr lang="en-US" sz="1800" dirty="0" smtClean="0"/>
                <a:t>;</a:t>
              </a:r>
              <a:br>
                <a:rPr lang="en-US" sz="1800" dirty="0" smtClean="0"/>
              </a:br>
              <a:r>
                <a:rPr lang="en-US" sz="1800" dirty="0" smtClean="0"/>
                <a:t>   Brain       </a:t>
              </a:r>
              <a:r>
                <a:rPr lang="en-US" sz="1800" dirty="0" err="1" smtClean="0"/>
                <a:t>myBrain</a:t>
              </a:r>
              <a:r>
                <a:rPr lang="en-US" sz="1800" dirty="0" smtClean="0"/>
                <a:t>;</a:t>
              </a:r>
            </a:p>
            <a:p>
              <a:r>
                <a:rPr lang="en-US" sz="1400" dirty="0" smtClean="0"/>
                <a:t>};</a:t>
              </a:r>
              <a:endParaRPr lang="en-US" sz="1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40" y="4032129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 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{</a:t>
              </a:r>
              <a:endParaRPr lang="en-US" sz="1800" b="1" dirty="0">
                <a:solidFill>
                  <a:srgbClr val="FF0000"/>
                </a:solidFill>
              </a:endParaRPr>
            </a:p>
            <a:p>
              <a:r>
                <a:rPr lang="en-US" sz="1800" dirty="0" smtClean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myBelly.eat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myBrain.think</a:t>
              </a:r>
              <a:r>
                <a:rPr lang="en-US" sz="1800" dirty="0" smtClean="0">
                  <a:solidFill>
                    <a:srgbClr val="FF0000"/>
                  </a:solidFill>
                </a:rPr>
                <a:t>();</a:t>
              </a:r>
              <a:br>
                <a:rPr lang="en-US" sz="1800" dirty="0" smtClean="0">
                  <a:solidFill>
                    <a:srgbClr val="FF0000"/>
                  </a:solidFill>
                </a:rPr>
              </a:br>
              <a:r>
                <a:rPr lang="en-US" sz="1400" b="1" dirty="0" smtClean="0">
                  <a:solidFill>
                    <a:srgbClr val="FF0000"/>
                  </a:solidFill>
                </a:rPr>
                <a:t>   </a:t>
              </a:r>
              <a:r>
                <a:rPr lang="en-US" sz="1400" b="1" dirty="0">
                  <a:solidFill>
                    <a:srgbClr val="FF0000"/>
                  </a:solidFill>
                </a:rPr>
                <a:t>}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/>
                <a:t>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r>
                <a:rPr lang="en-US" sz="900" b="1" dirty="0" smtClean="0"/>
                <a:t/>
              </a:r>
              <a:br>
                <a:rPr lang="en-US" sz="900" b="1" dirty="0" smtClean="0"/>
              </a:br>
              <a:r>
                <a:rPr lang="en-US" sz="1400" b="1" dirty="0" smtClean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 smtClean="0">
                  <a:solidFill>
                    <a:srgbClr val="FF0000"/>
                  </a:solidFill>
                </a:rPr>
                <a:t>Brain</a:t>
              </a:r>
              <a:r>
                <a:rPr lang="en-US" dirty="0">
                  <a:solidFill>
                    <a:srgbClr val="FF0000"/>
                  </a:solidFill>
                </a:rPr>
                <a:t>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18246" y="40009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" name="Right Arrow 45"/>
          <p:cNvSpPr/>
          <p:nvPr/>
        </p:nvSpPr>
        <p:spPr bwMode="auto">
          <a:xfrm flipH="1">
            <a:off x="2519997" y="4087178"/>
            <a:ext cx="2010438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Uses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myBelly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myBrain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62324" y="3120641"/>
            <a:ext cx="4051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 can’t!  </a:t>
            </a:r>
            <a:r>
              <a:rPr lang="en-US" dirty="0" err="1" smtClean="0">
                <a:solidFill>
                  <a:srgbClr val="7030A0"/>
                </a:solidFill>
              </a:rPr>
              <a:t>HungryNerd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needs to construct these variables first, before its own constructor can run and use them!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 bwMode="auto">
          <a:xfrm>
            <a:off x="6954278" y="4817919"/>
            <a:ext cx="1802938" cy="1007812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ight Arrow 54"/>
          <p:cNvSpPr/>
          <p:nvPr/>
        </p:nvSpPr>
        <p:spPr bwMode="auto">
          <a:xfrm>
            <a:off x="5027904" y="4741008"/>
            <a:ext cx="1951883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But they’re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not initialized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yet!</a:t>
            </a:r>
          </a:p>
        </p:txBody>
      </p:sp>
    </p:spTree>
    <p:extLst>
      <p:ext uri="{BB962C8B-B14F-4D97-AF65-F5344CB8AC3E}">
        <p14:creationId xmlns:p14="http://schemas.microsoft.com/office/powerpoint/2010/main" val="198661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21" grpId="1" animBg="1"/>
      <p:bldP spid="45" grpId="1" animBg="1"/>
      <p:bldP spid="46" grpId="0" animBg="1"/>
      <p:bldP spid="46" grpId="1" animBg="1"/>
      <p:bldP spid="46" grpId="2" animBg="1"/>
      <p:bldP spid="47" grpId="0"/>
      <p:bldP spid="54" grpId="0" animBg="1"/>
      <p:bldP spid="55" grpId="0" animBg="1"/>
      <p:bldP spid="55" grpId="1" animBg="1"/>
      <p:bldP spid="55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And that’s exactly what happens!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4965700" y="714552"/>
            <a:ext cx="405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When an outer object contains member objects…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790246" y="1460112"/>
            <a:ext cx="4273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C++ automatically adds code to the outer object’s constructor to FIRST call the DEFAULT constructors of all </a:t>
            </a:r>
            <a:br>
              <a:rPr lang="en-US" sz="1800" dirty="0" smtClean="0"/>
            </a:br>
            <a:r>
              <a:rPr lang="en-US" sz="1800" dirty="0" smtClean="0"/>
              <a:t>the member objects…</a:t>
            </a:r>
            <a:endParaRPr lang="en-US" sz="1800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HungryNerd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carey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br>
              <a:rPr lang="en-US" sz="1800" dirty="0" smtClean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073" y="4032129"/>
            <a:ext cx="4622567" cy="2185536"/>
            <a:chOff x="187073" y="4032129"/>
            <a:chExt cx="4622567" cy="2185536"/>
          </a:xfrm>
        </p:grpSpPr>
        <p:sp>
          <p:nvSpPr>
            <p:cNvPr id="35" name="Rectangle 34"/>
            <p:cNvSpPr/>
            <p:nvPr/>
          </p:nvSpPr>
          <p:spPr>
            <a:xfrm>
              <a:off x="187073" y="5109669"/>
              <a:ext cx="236154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</a:p>
            <a:p>
              <a:r>
                <a:rPr lang="en-US" sz="1800" dirty="0" smtClean="0"/>
                <a:t>   Stomach </a:t>
              </a:r>
              <a:r>
                <a:rPr lang="en-US" sz="1800" dirty="0" err="1" smtClean="0"/>
                <a:t>myBelly</a:t>
              </a:r>
              <a:r>
                <a:rPr lang="en-US" sz="1800" dirty="0" smtClean="0"/>
                <a:t>;</a:t>
              </a:r>
              <a:br>
                <a:rPr lang="en-US" sz="1800" dirty="0" smtClean="0"/>
              </a:br>
              <a:r>
                <a:rPr lang="en-US" sz="1800" dirty="0" smtClean="0"/>
                <a:t>   Brain       </a:t>
              </a:r>
              <a:r>
                <a:rPr lang="en-US" sz="1800" dirty="0" err="1" smtClean="0"/>
                <a:t>myBrain</a:t>
              </a:r>
              <a:r>
                <a:rPr lang="en-US" sz="1800" dirty="0" smtClean="0"/>
                <a:t>;</a:t>
              </a:r>
            </a:p>
            <a:p>
              <a:r>
                <a:rPr lang="en-US" sz="1400" dirty="0" smtClean="0"/>
                <a:t>};</a:t>
              </a:r>
              <a:endParaRPr lang="en-US" sz="14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40" y="4032129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 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400" b="1" dirty="0" smtClean="0">
                  <a:solidFill>
                    <a:srgbClr val="FF0000"/>
                  </a:solidFill>
                </a:rPr>
                <a:t>{</a:t>
              </a:r>
              <a:endParaRPr lang="en-US" sz="1800" b="1" dirty="0">
                <a:solidFill>
                  <a:srgbClr val="FF0000"/>
                </a:solidFill>
              </a:endParaRPr>
            </a:p>
            <a:p>
              <a:r>
                <a:rPr lang="en-US" sz="1800" dirty="0" smtClean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myBelly.eat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myBrain.think</a:t>
              </a:r>
              <a:r>
                <a:rPr lang="en-US" sz="1800" dirty="0" smtClean="0">
                  <a:solidFill>
                    <a:srgbClr val="FF0000"/>
                  </a:solidFill>
                </a:rPr>
                <a:t>();</a:t>
              </a:r>
              <a:br>
                <a:rPr lang="en-US" sz="1800" dirty="0" smtClean="0">
                  <a:solidFill>
                    <a:srgbClr val="FF0000"/>
                  </a:solidFill>
                </a:rPr>
              </a:br>
              <a:r>
                <a:rPr lang="en-US" sz="1400" b="1" dirty="0" smtClean="0">
                  <a:solidFill>
                    <a:srgbClr val="FF0000"/>
                  </a:solidFill>
                </a:rPr>
                <a:t>   </a:t>
              </a:r>
              <a:r>
                <a:rPr lang="en-US" sz="1400" b="1" dirty="0">
                  <a:solidFill>
                    <a:srgbClr val="FF0000"/>
                  </a:solidFill>
                </a:rPr>
                <a:t>}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/>
                <a:t>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r>
                <a:rPr lang="en-US" sz="900" b="1" dirty="0" smtClean="0"/>
                <a:t/>
              </a:r>
              <a:br>
                <a:rPr lang="en-US" sz="900" b="1" dirty="0" smtClean="0"/>
              </a:br>
              <a:r>
                <a:rPr lang="en-US" sz="1400" b="1" dirty="0" smtClean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 smtClean="0">
                  <a:solidFill>
                    <a:srgbClr val="FF0000"/>
                  </a:solidFill>
                </a:rPr>
                <a:t>Brain</a:t>
              </a:r>
              <a:r>
                <a:rPr lang="en-US" dirty="0">
                  <a:solidFill>
                    <a:srgbClr val="FF0000"/>
                  </a:solidFill>
                </a:rPr>
                <a:t>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18246" y="40009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978400" y="2727465"/>
            <a:ext cx="405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And then AFTER they’re constructed, it runs the body of the outer object’s constructor.</a:t>
            </a:r>
            <a:endParaRPr lang="en-US" sz="1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 bwMode="auto">
          <a:xfrm>
            <a:off x="6954278" y="5321825"/>
            <a:ext cx="1802938" cy="503906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 flipH="1">
            <a:off x="2504246" y="5109669"/>
            <a:ext cx="2010438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Member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objects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91396" y="4167426"/>
            <a:ext cx="4046859" cy="541098"/>
          </a:xfrm>
          <a:prstGeom prst="rect">
            <a:avLst/>
          </a:prstGeom>
          <a:solidFill>
            <a:srgbClr val="A7E1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2702" y="599433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20410" y="6271427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113" y="414102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Call              ‘s default constructor</a:t>
            </a:r>
            <a:endParaRPr lang="en-US" sz="1800" dirty="0"/>
          </a:p>
        </p:txBody>
      </p:sp>
      <p:sp>
        <p:nvSpPr>
          <p:cNvPr id="56" name="TextBox 55"/>
          <p:cNvSpPr txBox="1"/>
          <p:nvPr/>
        </p:nvSpPr>
        <p:spPr>
          <a:xfrm>
            <a:off x="754039" y="439733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Call              ‘s default constructor</a:t>
            </a:r>
            <a:endParaRPr lang="en-US" sz="1800" dirty="0"/>
          </a:p>
        </p:txBody>
      </p:sp>
      <p:sp>
        <p:nvSpPr>
          <p:cNvPr id="58" name="Line 72"/>
          <p:cNvSpPr>
            <a:spLocks noChangeShapeType="1"/>
          </p:cNvSpPr>
          <p:nvPr/>
        </p:nvSpPr>
        <p:spPr bwMode="auto">
          <a:xfrm>
            <a:off x="516118" y="42945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72"/>
          <p:cNvSpPr>
            <a:spLocks noChangeShapeType="1"/>
          </p:cNvSpPr>
          <p:nvPr/>
        </p:nvSpPr>
        <p:spPr bwMode="auto">
          <a:xfrm>
            <a:off x="239396" y="74822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Rectangle 59"/>
          <p:cNvSpPr/>
          <p:nvPr/>
        </p:nvSpPr>
        <p:spPr bwMode="auto">
          <a:xfrm>
            <a:off x="6960670" y="4849009"/>
            <a:ext cx="1802938" cy="487487"/>
          </a:xfrm>
          <a:prstGeom prst="rect">
            <a:avLst/>
          </a:prstGeom>
          <a:solidFill>
            <a:srgbClr val="6600CC">
              <a:alpha val="8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2115835" y="426027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75" name="Line 72"/>
          <p:cNvSpPr>
            <a:spLocks noChangeShapeType="1"/>
          </p:cNvSpPr>
          <p:nvPr/>
        </p:nvSpPr>
        <p:spPr bwMode="auto">
          <a:xfrm>
            <a:off x="533805" y="45716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Line 72"/>
          <p:cNvSpPr>
            <a:spLocks noChangeShapeType="1"/>
          </p:cNvSpPr>
          <p:nvPr/>
        </p:nvSpPr>
        <p:spPr bwMode="auto">
          <a:xfrm>
            <a:off x="305642" y="242761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271032" y="2082589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 smtClean="0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84" name="Line 72"/>
          <p:cNvSpPr>
            <a:spLocks noChangeShapeType="1"/>
          </p:cNvSpPr>
          <p:nvPr/>
        </p:nvSpPr>
        <p:spPr bwMode="auto">
          <a:xfrm>
            <a:off x="224644" y="484242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>
            <a:off x="474062" y="514144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4851842" y="3856523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Now our outer constructor can safely use any of the member variables!</a:t>
            </a:r>
            <a:endParaRPr lang="en-US" sz="1800" dirty="0"/>
          </a:p>
        </p:txBody>
      </p:sp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222058" y="103795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72"/>
          <p:cNvSpPr>
            <a:spLocks noChangeShapeType="1"/>
          </p:cNvSpPr>
          <p:nvPr/>
        </p:nvSpPr>
        <p:spPr bwMode="auto">
          <a:xfrm flipV="1">
            <a:off x="2118632" y="1196443"/>
            <a:ext cx="152400" cy="20092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8387765" y="4797783"/>
            <a:ext cx="330540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500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100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470597" y="53977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Line 72"/>
          <p:cNvSpPr>
            <a:spLocks noChangeShapeType="1"/>
          </p:cNvSpPr>
          <p:nvPr/>
        </p:nvSpPr>
        <p:spPr bwMode="auto">
          <a:xfrm>
            <a:off x="310779" y="274628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" name="Line 72"/>
          <p:cNvSpPr>
            <a:spLocks noChangeShapeType="1"/>
          </p:cNvSpPr>
          <p:nvPr/>
        </p:nvSpPr>
        <p:spPr bwMode="auto">
          <a:xfrm flipV="1">
            <a:off x="2207353" y="2883989"/>
            <a:ext cx="152400" cy="20092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smtClean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3158837" y="3120641"/>
            <a:ext cx="3158836" cy="880315"/>
          </a:xfrm>
          <a:prstGeom prst="wedgeRoundRectCallout">
            <a:avLst>
              <a:gd name="adj1" fmla="val -85128"/>
              <a:gd name="adj2" fmla="val 71943"/>
              <a:gd name="adj3" fmla="val 16667"/>
            </a:avLst>
          </a:prstGeom>
          <a:solidFill>
            <a:srgbClr val="E9ECF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This code is </a:t>
            </a: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automagically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added by the compiler!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Line 72"/>
          <p:cNvSpPr>
            <a:spLocks noChangeShapeType="1"/>
          </p:cNvSpPr>
          <p:nvPr/>
        </p:nvSpPr>
        <p:spPr bwMode="auto">
          <a:xfrm>
            <a:off x="207357" y="565406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ight Arrow 65"/>
          <p:cNvSpPr/>
          <p:nvPr/>
        </p:nvSpPr>
        <p:spPr bwMode="auto">
          <a:xfrm flipH="1">
            <a:off x="1791377" y="60055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Right Arrow 66"/>
          <p:cNvSpPr/>
          <p:nvPr/>
        </p:nvSpPr>
        <p:spPr bwMode="auto">
          <a:xfrm flipH="1">
            <a:off x="1520177" y="1760307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9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22222E-6 L -3.88889E-6 0.0923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-0.0158 -0.2703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-1351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81481E-6 L -0.02396 -0.2726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363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45" grpId="0" animBg="1"/>
      <p:bldP spid="47" grpId="0"/>
      <p:bldP spid="54" grpId="0" animBg="1"/>
      <p:bldP spid="40" grpId="0" animBg="1"/>
      <p:bldP spid="40" grpId="1" animBg="1"/>
      <p:bldP spid="9" grpId="0" animBg="1"/>
      <p:bldP spid="4" grpId="0"/>
      <p:bldP spid="4" grpId="1"/>
      <p:bldP spid="42" grpId="0"/>
      <p:bldP spid="42" grpId="1"/>
      <p:bldP spid="5" grpId="0"/>
      <p:bldP spid="56" grpId="0"/>
      <p:bldP spid="58" grpId="0" animBg="1"/>
      <p:bldP spid="58" grpId="1" animBg="1"/>
      <p:bldP spid="59" grpId="0" animBg="1"/>
      <p:bldP spid="59" grpId="1" animBg="1"/>
      <p:bldP spid="60" grpId="0" animBg="1"/>
      <p:bldP spid="61" grpId="0" animBg="1"/>
      <p:bldP spid="61" grpId="1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84" grpId="0" animBg="1"/>
      <p:bldP spid="84" grpId="1" animBg="1"/>
      <p:bldP spid="85" grpId="0" animBg="1"/>
      <p:bldP spid="85" grpId="1" animBg="1"/>
      <p:bldP spid="86" grpId="0"/>
      <p:bldP spid="87" grpId="0" animBg="1"/>
      <p:bldP spid="87" grpId="1" animBg="1"/>
      <p:bldP spid="89" grpId="0" animBg="1"/>
      <p:bldP spid="89" grpId="1" animBg="1"/>
      <p:bldP spid="90" grpId="0"/>
      <p:bldP spid="90" grpId="1"/>
      <p:bldP spid="17" grpId="0"/>
      <p:bldP spid="17" grpId="1"/>
      <p:bldP spid="91" grpId="0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/>
      <p:bldP spid="18" grpId="0" animBg="1"/>
      <p:bldP spid="18" grpId="1" animBg="1"/>
      <p:bldP spid="97" grpId="0" animBg="1"/>
      <p:bldP spid="97" grpId="1" animBg="1"/>
      <p:bldP spid="98" grpId="1" animBg="1"/>
      <p:bldP spid="66" grpId="0" animBg="1"/>
      <p:bldP spid="66" grpId="1" animBg="1"/>
      <p:bldP spid="67" grpId="0" animBg="1"/>
      <p:bldP spid="6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OK, that makes sense. </a:t>
            </a:r>
            <a:br>
              <a:rPr lang="en-US" sz="1800" dirty="0" smtClean="0"/>
            </a:br>
            <a:r>
              <a:rPr lang="en-US" sz="1800" dirty="0" smtClean="0"/>
              <a:t>But what about </a:t>
            </a:r>
            <a:r>
              <a:rPr lang="en-US" sz="1800" dirty="0" smtClean="0">
                <a:solidFill>
                  <a:srgbClr val="FF0000"/>
                </a:solidFill>
              </a:rPr>
              <a:t>destruction</a:t>
            </a:r>
            <a:r>
              <a:rPr lang="en-US" sz="1800" dirty="0" smtClean="0"/>
              <a:t>?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822250" y="991957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At the time when our object (</a:t>
            </a:r>
            <a:r>
              <a:rPr lang="en-US" sz="1800" dirty="0" err="1" smtClean="0"/>
              <a:t>carey</a:t>
            </a:r>
            <a:r>
              <a:rPr lang="en-US" sz="1800" dirty="0" smtClean="0"/>
              <a:t>) goes out of scope, C++ automatically calls its destructor.</a:t>
            </a:r>
            <a:endParaRPr lang="en-US" sz="1800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HungryNerd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carey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br>
              <a:rPr lang="en-US" sz="1800" dirty="0" smtClean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 smtClean="0"/>
              <a:t>   Stomach </a:t>
            </a:r>
            <a:r>
              <a:rPr lang="en-US" sz="1800" dirty="0" err="1" smtClean="0"/>
              <a:t>myBelly</a:t>
            </a:r>
            <a:r>
              <a:rPr lang="en-US" sz="1800" dirty="0" smtClean="0"/>
              <a:t>;</a:t>
            </a:r>
            <a:br>
              <a:rPr lang="en-US" sz="1800" dirty="0" smtClean="0"/>
            </a:br>
            <a:r>
              <a:rPr lang="en-US" sz="1800" dirty="0" smtClean="0"/>
              <a:t>   Brain       </a:t>
            </a:r>
            <a:r>
              <a:rPr lang="en-US" sz="1800" dirty="0" err="1" smtClean="0"/>
              <a:t>myBrain</a:t>
            </a:r>
            <a:r>
              <a:rPr lang="en-US" sz="1800" dirty="0" smtClean="0"/>
              <a:t>;</a:t>
            </a:r>
          </a:p>
          <a:p>
            <a:r>
              <a:rPr lang="en-US" sz="1400" dirty="0" smtClean="0"/>
              <a:t>};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myBrain.think</a:t>
            </a:r>
            <a:r>
              <a:rPr lang="en-US" sz="1800" dirty="0" smtClean="0">
                <a:solidFill>
                  <a:srgbClr val="FF0000"/>
                </a:solidFill>
              </a:rPr>
              <a:t>();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400" b="1" dirty="0" smtClean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/>
                <a:t>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r>
                <a:rPr lang="en-US" sz="900" b="1" dirty="0" smtClean="0"/>
                <a:t/>
              </a:r>
              <a:br>
                <a:rPr lang="en-US" sz="900" b="1" dirty="0" smtClean="0"/>
              </a:br>
              <a:r>
                <a:rPr lang="en-US" sz="1400" b="1" dirty="0" smtClean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 smtClean="0">
                  <a:solidFill>
                    <a:srgbClr val="FF0000"/>
                  </a:solidFill>
                </a:rPr>
                <a:t>Brain</a:t>
              </a:r>
              <a:r>
                <a:rPr lang="en-US" dirty="0">
                  <a:solidFill>
                    <a:srgbClr val="FF0000"/>
                  </a:solidFill>
                </a:rPr>
                <a:t>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98608" y="2091153"/>
            <a:ext cx="4177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OK, but which destructor runs first? </a:t>
            </a:r>
            <a:r>
              <a:rPr lang="en-US" sz="1800" dirty="0" err="1" smtClean="0">
                <a:solidFill>
                  <a:srgbClr val="FF0000"/>
                </a:solidFill>
              </a:rPr>
              <a:t>HungryNerd’s</a:t>
            </a:r>
            <a:r>
              <a:rPr lang="en-US" sz="1800" dirty="0" smtClean="0"/>
              <a:t>,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Stomach’s</a:t>
            </a:r>
            <a:r>
              <a:rPr lang="en-US" sz="1800" dirty="0" smtClean="0"/>
              <a:t> or </a:t>
            </a:r>
            <a:r>
              <a:rPr lang="en-US" sz="1800" dirty="0" smtClean="0">
                <a:solidFill>
                  <a:srgbClr val="006600"/>
                </a:solidFill>
              </a:rPr>
              <a:t>Brain’s</a:t>
            </a:r>
            <a:r>
              <a:rPr lang="en-US" sz="1800" dirty="0" smtClean="0"/>
              <a:t>?</a:t>
            </a:r>
            <a:endParaRPr lang="en-US" sz="1800" dirty="0"/>
          </a:p>
        </p:txBody>
      </p:sp>
      <p:sp>
        <p:nvSpPr>
          <p:cNvPr id="86" name="TextBox 85"/>
          <p:cNvSpPr txBox="1"/>
          <p:nvPr/>
        </p:nvSpPr>
        <p:spPr>
          <a:xfrm>
            <a:off x="4832874" y="2913350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Well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is allowed to use its member variables in its destructor…</a:t>
            </a:r>
            <a:endParaRPr lang="en-US" sz="1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 smtClean="0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8387765" y="4797783"/>
            <a:ext cx="25680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/>
              <a:t> </a:t>
            </a:r>
            <a:endParaRPr lang="en-US" sz="2800" baseline="-25000" dirty="0"/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240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 smtClean="0"/>
              <a:t> 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smtClean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&lt;&lt; “Fart!\n”; }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 smtClean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/>
              </a:r>
              <a:b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myBelly.eat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  <a:endParaRPr 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00" name="Line 72"/>
          <p:cNvSpPr>
            <a:spLocks noChangeShapeType="1"/>
          </p:cNvSpPr>
          <p:nvPr/>
        </p:nvSpPr>
        <p:spPr bwMode="auto">
          <a:xfrm>
            <a:off x="4906069" y="664075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Right Arrow 101"/>
          <p:cNvSpPr/>
          <p:nvPr/>
        </p:nvSpPr>
        <p:spPr bwMode="auto">
          <a:xfrm flipH="1">
            <a:off x="2561561" y="4153280"/>
            <a:ext cx="2010438" cy="1039356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Uses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myBelly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</a:t>
            </a:r>
            <a:r>
              <a:rPr kumimoji="0" lang="en-US" sz="1400" b="0" i="0" u="none" strike="noStrike" cap="none" normalizeH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Comic Sans MS" pitchFamily="66" charset="0"/>
                <a:cs typeface="Times New Roman" pitchFamily="18" charset="0"/>
              </a:rPr>
              <a:t>myBrain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825006" y="3735547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So they can’t be destructed until </a:t>
            </a:r>
            <a:r>
              <a:rPr lang="en-US" sz="1800" dirty="0" err="1" smtClean="0">
                <a:solidFill>
                  <a:srgbClr val="FF0000"/>
                </a:solidFill>
              </a:rPr>
              <a:t>HungryNerd’s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destructor finishes!</a:t>
            </a:r>
            <a:endParaRPr lang="en-US" sz="1800" dirty="0"/>
          </a:p>
        </p:txBody>
      </p:sp>
      <p:sp>
        <p:nvSpPr>
          <p:cNvPr id="104" name="Right Arrow 103"/>
          <p:cNvSpPr/>
          <p:nvPr/>
        </p:nvSpPr>
        <p:spPr bwMode="auto">
          <a:xfrm flipH="1">
            <a:off x="5320343" y="6182219"/>
            <a:ext cx="2010438" cy="917079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C++ calls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2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carey’s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destructor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5" name="Right Arrow 104"/>
          <p:cNvSpPr/>
          <p:nvPr/>
        </p:nvSpPr>
        <p:spPr bwMode="auto">
          <a:xfrm rot="1465268" flipH="1">
            <a:off x="468888" y="5003580"/>
            <a:ext cx="3051237" cy="15590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So they can only be destructed</a:t>
            </a:r>
            <a:r>
              <a:rPr kumimoji="0" lang="en-US" sz="15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5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after </a:t>
            </a:r>
            <a:r>
              <a:rPr kumimoji="0" lang="en-US" sz="1500" b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the outer destructor finishes</a:t>
            </a:r>
            <a:r>
              <a:rPr kumimoji="0" lang="en-US" sz="15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92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3" grpId="0"/>
      <p:bldP spid="13" grpId="1"/>
      <p:bldP spid="47" grpId="0"/>
      <p:bldP spid="47" grpId="1"/>
      <p:bldP spid="86" grpId="0"/>
      <p:bldP spid="86" grpId="1"/>
      <p:bldP spid="98" grpId="0" animBg="1"/>
      <p:bldP spid="100" grpId="0" animBg="1"/>
      <p:bldP spid="100" grpId="1" animBg="1"/>
      <p:bldP spid="101" grpId="1" animBg="1"/>
      <p:bldP spid="102" grpId="0" animBg="1"/>
      <p:bldP spid="102" grpId="1" animBg="1"/>
      <p:bldP spid="103" grpId="0"/>
      <p:bldP spid="103" grpId="1"/>
      <p:bldP spid="104" grpId="0" animBg="1"/>
      <p:bldP spid="104" grpId="1" animBg="1"/>
      <p:bldP spid="105" grpId="0" animBg="1"/>
      <p:bldP spid="10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22413" y="44585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So what happens?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4802957" y="524460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The C++ compiler adds code to the end of the outer destructor to call the inner objects’ destructors.</a:t>
            </a:r>
            <a:endParaRPr lang="en-US" sz="1800" dirty="0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>
                <a:solidFill>
                  <a:srgbClr val="FF0000"/>
                </a:solidFill>
              </a:rPr>
              <a:t>HungryNerd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carey</a:t>
            </a:r>
            <a:r>
              <a:rPr lang="en-US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</a:t>
            </a:r>
            <a:r>
              <a:rPr lang="en-US" dirty="0" smtClean="0"/>
              <a:t>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 smtClean="0"/>
              <a:t>{</a:t>
            </a:r>
            <a:endParaRPr lang="en-US" sz="1600" dirty="0"/>
          </a:p>
          <a:p>
            <a:r>
              <a:rPr lang="en-US" sz="1600" dirty="0" smtClean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 smtClean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 </a:t>
            </a:r>
            <a:r>
              <a:rPr lang="en-US" sz="1800" dirty="0" err="1" smtClean="0">
                <a:solidFill>
                  <a:srgbClr val="FF0000"/>
                </a:solidFill>
              </a:rPr>
              <a:t>HungryNerd</a:t>
            </a:r>
            <a:r>
              <a:rPr lang="en-US" sz="1800" dirty="0" smtClean="0">
                <a:solidFill>
                  <a:srgbClr val="FF0000"/>
                </a:solidFill>
              </a:rPr>
              <a:t>()</a:t>
            </a:r>
            <a:br>
              <a:rPr lang="en-US" sz="1800" dirty="0" smtClean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 smtClean="0"/>
              <a:t>   Stomach </a:t>
            </a:r>
            <a:r>
              <a:rPr lang="en-US" sz="1800" dirty="0" err="1" smtClean="0"/>
              <a:t>myBelly</a:t>
            </a:r>
            <a:r>
              <a:rPr lang="en-US" sz="1800" dirty="0" smtClean="0"/>
              <a:t>;</a:t>
            </a:r>
            <a:br>
              <a:rPr lang="en-US" sz="1800" dirty="0" smtClean="0"/>
            </a:br>
            <a:r>
              <a:rPr lang="en-US" sz="1800" dirty="0" smtClean="0"/>
              <a:t>   Brain       </a:t>
            </a:r>
            <a:r>
              <a:rPr lang="en-US" sz="1800" dirty="0" err="1" smtClean="0"/>
              <a:t>myBrain</a:t>
            </a:r>
            <a:r>
              <a:rPr lang="en-US" sz="1800" dirty="0" smtClean="0"/>
              <a:t>;</a:t>
            </a:r>
          </a:p>
          <a:p>
            <a:r>
              <a:rPr lang="en-US" sz="1400" dirty="0" smtClean="0"/>
              <a:t>};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400" b="1" dirty="0" smtClean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 smtClean="0">
                <a:solidFill>
                  <a:srgbClr val="FF0000"/>
                </a:solidFill>
              </a:rPr>
              <a:t>myBrain.think</a:t>
            </a:r>
            <a:r>
              <a:rPr lang="en-US" sz="1800" dirty="0" smtClean="0">
                <a:solidFill>
                  <a:srgbClr val="FF0000"/>
                </a:solidFill>
              </a:rPr>
              <a:t>();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400" b="1" dirty="0" smtClean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</a:t>
              </a:r>
              <a:r>
                <a:rPr lang="en-US" dirty="0" smtClean="0"/>
                <a:t> </a:t>
              </a:r>
              <a:r>
                <a:rPr lang="en-US" dirty="0"/>
                <a:t>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r>
                <a:rPr lang="en-US" sz="900" b="1" dirty="0" smtClean="0"/>
                <a:t/>
              </a:r>
              <a:br>
                <a:rPr lang="en-US" sz="900" b="1" dirty="0" smtClean="0"/>
              </a:br>
              <a:r>
                <a:rPr lang="en-US" sz="1400" b="1" dirty="0" smtClean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 smtClean="0">
                  <a:solidFill>
                    <a:srgbClr val="FF0000"/>
                  </a:solidFill>
                </a:rPr>
                <a:t>Brain</a:t>
              </a:r>
              <a:r>
                <a:rPr lang="en-US" dirty="0">
                  <a:solidFill>
                    <a:srgbClr val="FF0000"/>
                  </a:solidFill>
                </a:rPr>
                <a:t>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08593" y="4667995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 smtClean="0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939872" y="4881175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myBelly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884064" y="5408643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>
                  <a:solidFill>
                    <a:schemeClr val="bg1"/>
                  </a:solidFill>
                </a:rPr>
                <a:t>myBrain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725715" y="4911744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706203" y="5414014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 smtClean="0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8387765" y="4797783"/>
            <a:ext cx="25680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/>
              <a:t> </a:t>
            </a:r>
            <a:endParaRPr lang="en-US" sz="2800" baseline="-25000" dirty="0"/>
          </a:p>
        </p:txBody>
      </p:sp>
      <p:sp>
        <p:nvSpPr>
          <p:cNvPr id="17" name="Rectangle 16"/>
          <p:cNvSpPr/>
          <p:nvPr/>
        </p:nvSpPr>
        <p:spPr>
          <a:xfrm>
            <a:off x="8287682" y="5307476"/>
            <a:ext cx="240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 smtClean="0"/>
              <a:t> 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8410397" y="4693522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271985" y="5288466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smtClean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&lt;&lt; “Fart!\n”; }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 smtClean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  <a:t/>
              </a:r>
              <a:br>
                <a:rPr lang="en-US" b="1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myBelly.eat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  </a:t>
              </a:r>
              <a:r>
                <a:rPr lang="en-US" dirty="0" err="1" smtClean="0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 smtClean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  <a:endParaRPr lang="en-US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/>
          <p:nvPr/>
        </p:nvSpPr>
        <p:spPr bwMode="auto">
          <a:xfrm>
            <a:off x="462794" y="5196135"/>
            <a:ext cx="3298713" cy="541098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388627" y="5970653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16335" y="624774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 smtClean="0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8511" y="5169734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Call              ‘s destructor</a:t>
            </a:r>
            <a:endParaRPr lang="en-US" sz="1800" dirty="0"/>
          </a:p>
        </p:txBody>
      </p:sp>
      <p:sp>
        <p:nvSpPr>
          <p:cNvPr id="58" name="TextBox 57"/>
          <p:cNvSpPr txBox="1"/>
          <p:nvPr/>
        </p:nvSpPr>
        <p:spPr>
          <a:xfrm>
            <a:off x="525437" y="5426044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Call              ‘s destructor</a:t>
            </a:r>
            <a:endParaRPr lang="en-US" sz="1800" dirty="0"/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398773" y="451048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Line 72"/>
          <p:cNvSpPr>
            <a:spLocks noChangeShapeType="1"/>
          </p:cNvSpPr>
          <p:nvPr/>
        </p:nvSpPr>
        <p:spPr bwMode="auto">
          <a:xfrm>
            <a:off x="239396" y="10517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386525" y="4691684"/>
            <a:ext cx="330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 smtClean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64" name="Line 72"/>
          <p:cNvSpPr>
            <a:spLocks noChangeShapeType="1"/>
          </p:cNvSpPr>
          <p:nvPr/>
        </p:nvSpPr>
        <p:spPr bwMode="auto">
          <a:xfrm>
            <a:off x="407952" y="481712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Line 72"/>
          <p:cNvSpPr>
            <a:spLocks noChangeShapeType="1"/>
          </p:cNvSpPr>
          <p:nvPr/>
        </p:nvSpPr>
        <p:spPr bwMode="auto">
          <a:xfrm>
            <a:off x="277090" y="273154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271114" y="5282613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 smtClean="0">
                <a:solidFill>
                  <a:srgbClr val="7030A0"/>
                </a:solidFill>
              </a:rPr>
              <a:t>120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7" name="Line 72"/>
          <p:cNvSpPr>
            <a:spLocks noChangeShapeType="1"/>
          </p:cNvSpPr>
          <p:nvPr/>
        </p:nvSpPr>
        <p:spPr bwMode="auto">
          <a:xfrm>
            <a:off x="228600" y="5072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Line 72"/>
          <p:cNvSpPr>
            <a:spLocks noChangeShapeType="1"/>
          </p:cNvSpPr>
          <p:nvPr/>
        </p:nvSpPr>
        <p:spPr bwMode="auto">
          <a:xfrm>
            <a:off x="310394" y="533714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873060" y="1962477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Then, after the outer destructor runs, it calls the destructors of the inner objects </a:t>
            </a:r>
            <a:r>
              <a:rPr lang="en-US" sz="1200" dirty="0" smtClean="0"/>
              <a:t>(in reverse order of construction)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76601" y="30155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096000" y="3917615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Argh!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 flipH="1">
            <a:off x="4000748" y="2646574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297539" y="559971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72"/>
          <p:cNvSpPr>
            <a:spLocks noChangeShapeType="1"/>
          </p:cNvSpPr>
          <p:nvPr/>
        </p:nvSpPr>
        <p:spPr bwMode="auto">
          <a:xfrm flipH="1">
            <a:off x="4323740" y="929475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226375" y="13173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5116196" y="4224253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Fart!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5" name="Line 72"/>
          <p:cNvSpPr>
            <a:spLocks noChangeShapeType="1"/>
          </p:cNvSpPr>
          <p:nvPr/>
        </p:nvSpPr>
        <p:spPr bwMode="auto">
          <a:xfrm>
            <a:off x="191714" y="573836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4895094" y="2931199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Finally, after all embedded objects have been destructed, the outer object’s memory is freed.</a:t>
            </a:r>
            <a:endParaRPr lang="en-US" sz="1800" dirty="0"/>
          </a:p>
        </p:txBody>
      </p:sp>
      <p:sp>
        <p:nvSpPr>
          <p:cNvPr id="105" name="TextBox 104"/>
          <p:cNvSpPr txBox="1"/>
          <p:nvPr/>
        </p:nvSpPr>
        <p:spPr>
          <a:xfrm>
            <a:off x="4817270" y="1499478"/>
            <a:ext cx="427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So the outer destructor runs first.</a:t>
            </a:r>
            <a:endParaRPr lang="en-US" sz="1800" dirty="0"/>
          </a:p>
        </p:txBody>
      </p:sp>
      <p:sp>
        <p:nvSpPr>
          <p:cNvPr id="106" name="TextBox 105"/>
          <p:cNvSpPr txBox="1"/>
          <p:nvPr/>
        </p:nvSpPr>
        <p:spPr>
          <a:xfrm>
            <a:off x="4821469" y="3884114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And of course, if an embedded object has its own embedded object(s), this process is repeated.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38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0.0909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04965 -0.1583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-0.04202 -0.0803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35" grpId="0"/>
      <p:bldP spid="90" grpId="0"/>
      <p:bldP spid="17" grpId="0"/>
      <p:bldP spid="91" grpId="0"/>
      <p:bldP spid="91" grpId="1"/>
      <p:bldP spid="96" grpId="0"/>
      <p:bldP spid="96" grpId="1"/>
      <p:bldP spid="101" grpId="0" animBg="1"/>
      <p:bldP spid="54" grpId="0" animBg="1"/>
      <p:bldP spid="55" grpId="0"/>
      <p:bldP spid="55" grpId="1"/>
      <p:bldP spid="56" grpId="0"/>
      <p:bldP spid="56" grpId="1"/>
      <p:bldP spid="57" grpId="0"/>
      <p:bldP spid="58" grpId="0"/>
      <p:bldP spid="61" grpId="0" animBg="1"/>
      <p:bldP spid="61" grpId="1" animBg="1"/>
      <p:bldP spid="62" grpId="0" animBg="1"/>
      <p:bldP spid="62" grpId="1" animBg="1"/>
      <p:bldP spid="63" grpId="0"/>
      <p:bldP spid="63" grpId="1"/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67" grpId="0" animBg="1"/>
      <p:bldP spid="67" grpId="1" animBg="1"/>
      <p:bldP spid="68" grpId="0" animBg="1"/>
      <p:bldP spid="68" grpId="1" animBg="1"/>
      <p:bldP spid="76" grpId="0"/>
      <p:bldP spid="78" grpId="0" animBg="1"/>
      <p:bldP spid="78" grpId="1" animBg="1"/>
      <p:bldP spid="2" grpId="0"/>
      <p:bldP spid="2" grpId="1"/>
      <p:bldP spid="85" grpId="0" animBg="1"/>
      <p:bldP spid="85" grpId="1" animBg="1"/>
      <p:bldP spid="87" grpId="0" animBg="1"/>
      <p:bldP spid="87" grpId="1" animBg="1"/>
      <p:bldP spid="89" grpId="0" animBg="1"/>
      <p:bldP spid="89" grpId="1" animBg="1"/>
      <p:bldP spid="92" grpId="0" animBg="1"/>
      <p:bldP spid="92" grpId="1" animBg="1"/>
      <p:bldP spid="94" grpId="0"/>
      <p:bldP spid="94" grpId="1"/>
      <p:bldP spid="95" grpId="0" animBg="1"/>
      <p:bldP spid="95" grpId="1" animBg="1"/>
      <p:bldP spid="97" grpId="0"/>
      <p:bldP spid="105" grpId="0"/>
      <p:bldP spid="10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62" name="Rectangle 42"/>
          <p:cNvSpPr>
            <a:spLocks noChangeArrowheads="1"/>
          </p:cNvSpPr>
          <p:nvPr/>
        </p:nvSpPr>
        <p:spPr bwMode="auto">
          <a:xfrm>
            <a:off x="76200" y="5715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0000CC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solidFill>
                <a:srgbClr val="0000CC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return(10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5314950" y="-152400"/>
            <a:ext cx="3886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07559" name="Rectangle 39"/>
          <p:cNvSpPr>
            <a:spLocks noChangeArrowheads="1"/>
          </p:cNvSpPr>
          <p:nvPr/>
        </p:nvSpPr>
        <p:spPr bwMode="auto">
          <a:xfrm>
            <a:off x="5048250" y="993775"/>
            <a:ext cx="3933825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Wouldn’t it be great if </a:t>
            </a:r>
            <a:r>
              <a:rPr lang="en-US" sz="2400" dirty="0">
                <a:solidFill>
                  <a:srgbClr val="6600CC"/>
                </a:solidFill>
                <a:cs typeface="Courier New" pitchFamily="49" charset="0"/>
              </a:rPr>
              <a:t>C++</a:t>
            </a:r>
            <a:r>
              <a:rPr lang="en-US" sz="2400" dirty="0">
                <a:cs typeface="Courier New" pitchFamily="49" charset="0"/>
              </a:rPr>
              <a:t> would </a:t>
            </a:r>
            <a:r>
              <a:rPr lang="en-US" sz="2400" dirty="0">
                <a:solidFill>
                  <a:srgbClr val="6600CC"/>
                </a:solidFill>
                <a:cs typeface="Courier New" pitchFamily="49" charset="0"/>
              </a:rPr>
              <a:t>guarantee</a:t>
            </a:r>
            <a:r>
              <a:rPr lang="en-US" sz="2400" dirty="0">
                <a:cs typeface="Courier New" pitchFamily="49" charset="0"/>
              </a:rPr>
              <a:t> that every time we </a:t>
            </a:r>
            <a:r>
              <a:rPr lang="en-US" sz="2400" dirty="0">
                <a:solidFill>
                  <a:srgbClr val="6600CC"/>
                </a:solidFill>
                <a:cs typeface="Courier New" pitchFamily="49" charset="0"/>
              </a:rPr>
              <a:t>create</a:t>
            </a:r>
            <a:r>
              <a:rPr lang="en-US" sz="2400" dirty="0">
                <a:cs typeface="Courier New" pitchFamily="49" charset="0"/>
              </a:rPr>
              <a:t> a new class </a:t>
            </a:r>
            <a:r>
              <a:rPr lang="en-US" sz="2400" dirty="0">
                <a:solidFill>
                  <a:srgbClr val="6600CC"/>
                </a:solidFill>
                <a:cs typeface="Courier New" pitchFamily="49" charset="0"/>
              </a:rPr>
              <a:t>variable</a:t>
            </a:r>
            <a:r>
              <a:rPr lang="en-US" sz="2400" dirty="0">
                <a:cs typeface="Courier New" pitchFamily="49" charset="0"/>
              </a:rPr>
              <a:t>, it’ll be </a:t>
            </a:r>
            <a:r>
              <a:rPr lang="en-US" sz="2400" dirty="0">
                <a:solidFill>
                  <a:srgbClr val="6600CC"/>
                </a:solidFill>
                <a:cs typeface="Courier New" pitchFamily="49" charset="0"/>
              </a:rPr>
              <a:t>auto-initialized</a:t>
            </a:r>
            <a:r>
              <a:rPr lang="en-US" sz="2400" dirty="0">
                <a:cs typeface="Courier New" pitchFamily="49" charset="0"/>
              </a:rPr>
              <a:t>?</a:t>
            </a:r>
            <a:endParaRPr lang="en-US" sz="2400" dirty="0"/>
          </a:p>
        </p:txBody>
      </p:sp>
      <p:sp>
        <p:nvSpPr>
          <p:cNvPr id="107568" name="Text Box 48"/>
          <p:cNvSpPr txBox="1">
            <a:spLocks noChangeArrowheads="1"/>
          </p:cNvSpPr>
          <p:nvPr/>
        </p:nvSpPr>
        <p:spPr bwMode="auto">
          <a:xfrm>
            <a:off x="5013325" y="3217863"/>
            <a:ext cx="40274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Well, as it turns out, that’s</a:t>
            </a:r>
            <a:br>
              <a:rPr lang="en-US" sz="2400"/>
            </a:br>
            <a:r>
              <a:rPr lang="en-US" sz="2400"/>
              <a:t>exactly what the </a:t>
            </a:r>
            <a:r>
              <a:rPr lang="en-US" sz="2400">
                <a:solidFill>
                  <a:srgbClr val="6600CC"/>
                </a:solidFill>
              </a:rPr>
              <a:t>C++</a:t>
            </a:r>
            <a:br>
              <a:rPr lang="en-US" sz="2400">
                <a:solidFill>
                  <a:srgbClr val="6600CC"/>
                </a:solidFill>
              </a:rPr>
            </a:br>
            <a:r>
              <a:rPr lang="en-US" sz="2400">
                <a:solidFill>
                  <a:srgbClr val="6600CC"/>
                </a:solidFill>
              </a:rPr>
              <a:t>constructor</a:t>
            </a:r>
            <a:r>
              <a:rPr lang="en-US" sz="2400"/>
              <a:t> does!</a:t>
            </a:r>
          </a:p>
        </p:txBody>
      </p:sp>
      <p:sp>
        <p:nvSpPr>
          <p:cNvPr id="107569" name="Text Box 49"/>
          <p:cNvSpPr txBox="1">
            <a:spLocks noChangeArrowheads="1"/>
          </p:cNvSpPr>
          <p:nvPr/>
        </p:nvSpPr>
        <p:spPr bwMode="auto">
          <a:xfrm>
            <a:off x="4419600" y="4886325"/>
            <a:ext cx="4581525" cy="1768475"/>
          </a:xfrm>
          <a:prstGeom prst="rect">
            <a:avLst/>
          </a:prstGeom>
          <a:solidFill>
            <a:srgbClr val="F3FFF3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 smtClean="0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</a:rPr>
              <a:t> main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</a:t>
            </a:r>
            <a:endParaRPr 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david.getNerdScore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59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3"/>
          <p:cNvSpPr txBox="1">
            <a:spLocks noChangeArrowheads="1"/>
          </p:cNvSpPr>
          <p:nvPr/>
        </p:nvSpPr>
        <p:spPr bwMode="auto">
          <a:xfrm>
            <a:off x="5562601" y="5537343"/>
            <a:ext cx="35619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And it ensures that when your outer object goes away, it’s </a:t>
            </a:r>
            <a:r>
              <a:rPr lang="en-US" sz="1800" dirty="0" smtClean="0">
                <a:solidFill>
                  <a:srgbClr val="FF0000"/>
                </a:solidFill>
              </a:rPr>
              <a:t>embedded object variables </a:t>
            </a:r>
            <a:r>
              <a:rPr lang="en-US" sz="1800" dirty="0" smtClean="0">
                <a:solidFill>
                  <a:schemeClr val="tx2"/>
                </a:solidFill>
              </a:rPr>
              <a:t>will be </a:t>
            </a:r>
            <a:r>
              <a:rPr lang="en-US" sz="1800" dirty="0" smtClean="0">
                <a:solidFill>
                  <a:srgbClr val="FF0000"/>
                </a:solidFill>
              </a:rPr>
              <a:t>destructed</a:t>
            </a:r>
            <a:r>
              <a:rPr lang="en-US" sz="1800" dirty="0" smtClean="0">
                <a:solidFill>
                  <a:schemeClr val="tx2"/>
                </a:solidFill>
              </a:rPr>
              <a:t> too!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 smtClean="0"/>
              <a:t>Back to Auto-generated Constructors and Destructors</a:t>
            </a:r>
            <a:endParaRPr lang="en-US" sz="2400" dirty="0"/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997726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So why does C++ auto-generate constructors and destructors for your classes if you don’t define your own?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</a:t>
            </a:r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1873378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 smtClean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2375" y="3176236"/>
            <a:ext cx="5290226" cy="1548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399" y="1753771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 smtClean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</a:rPr>
              <a:t> void celebrate()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 </a:t>
            </a:r>
            <a:r>
              <a:rPr lang="en-US" sz="1800" b="1" dirty="0" err="1" smtClean="0">
                <a:latin typeface="Courier New" pitchFamily="49" charset="0"/>
              </a:rPr>
              <a:t>myBelly.eat</a:t>
            </a:r>
            <a:r>
              <a:rPr lang="en-US" sz="1800" b="1" dirty="0" smtClean="0">
                <a:latin typeface="Courier New" pitchFamily="49" charset="0"/>
              </a:rPr>
              <a:t>();  // </a:t>
            </a:r>
            <a:r>
              <a:rPr lang="en-US" sz="1800" b="1" dirty="0" err="1" smtClean="0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</a:rPr>
              <a:t> }</a:t>
            </a:r>
            <a:endParaRPr lang="en-US" sz="1400" b="1" dirty="0">
              <a:latin typeface="Courier New" pitchFamily="49" charset="0"/>
            </a:endParaRP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 smtClean="0">
                <a:latin typeface="Courier New" pitchFamily="49" charset="0"/>
              </a:rPr>
              <a:t>   Belly </a:t>
            </a:r>
            <a:r>
              <a:rPr lang="en-US" sz="1800" b="1" dirty="0" err="1" smtClean="0">
                <a:latin typeface="Courier New" pitchFamily="49" charset="0"/>
              </a:rPr>
              <a:t>myBelly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Brain </a:t>
            </a:r>
            <a:r>
              <a:rPr lang="en-US" sz="1800" b="1" dirty="0" err="1" smtClean="0">
                <a:latin typeface="Courier New" pitchFamily="49" charset="0"/>
              </a:rPr>
              <a:t>myBrain</a:t>
            </a:r>
            <a:r>
              <a:rPr lang="en-US" sz="1800" b="1" dirty="0" smtClean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</a:rPr>
              <a:t>};</a:t>
            </a:r>
            <a:endParaRPr lang="en-US" sz="1400" b="1" dirty="0">
              <a:latin typeface="Courier New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1047" y="1616715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//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no</a:t>
            </a:r>
            <a:r>
              <a:rPr lang="en-US" sz="1800" b="1" dirty="0">
                <a:latin typeface="Courier New" pitchFamily="49" charset="0"/>
              </a:rPr>
              <a:t> user-defined </a:t>
            </a:r>
            <a:r>
              <a:rPr lang="en-US" sz="1800" b="1" dirty="0" err="1">
                <a:latin typeface="Courier New" pitchFamily="49" charset="0"/>
              </a:rPr>
              <a:t>c’tor</a:t>
            </a:r>
            <a:r>
              <a:rPr lang="en-US" sz="1800" b="1" dirty="0">
                <a:latin typeface="Courier New" pitchFamily="49" charset="0"/>
              </a:rPr>
              <a:t> or </a:t>
            </a:r>
            <a:r>
              <a:rPr lang="en-US" sz="1800" b="1" dirty="0" err="1">
                <a:latin typeface="Courier New" pitchFamily="49" charset="0"/>
              </a:rPr>
              <a:t>d’tor</a:t>
            </a:r>
            <a:r>
              <a:rPr lang="en-US" sz="1800" b="1" dirty="0">
                <a:latin typeface="Courier New" pitchFamily="49" charset="0"/>
              </a:rPr>
              <a:t>!</a:t>
            </a:r>
            <a:endParaRPr lang="en-US" sz="1800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642044" y="2435214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Answer: </a:t>
            </a:r>
            <a:br>
              <a:rPr lang="en-US" sz="19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chemeClr val="tx2"/>
                </a:solidFill>
              </a:rPr>
              <a:t>To ensure that each </a:t>
            </a:r>
            <a:br>
              <a:rPr lang="en-US" sz="19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chemeClr val="tx2"/>
                </a:solidFill>
              </a:rPr>
              <a:t>member object is properly constructed and destructed!</a:t>
            </a:r>
            <a:endParaRPr lang="en-US" sz="1900" dirty="0">
              <a:solidFill>
                <a:schemeClr val="tx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23" name="Rectangle 2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/>
                <a:t>  default constructor</a:t>
              </a:r>
              <a:endParaRPr lang="en-US" sz="16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/>
                <a:t> default constructor</a:t>
              </a:r>
              <a:endParaRPr lang="en-US" sz="1600" dirty="0"/>
            </a:p>
          </p:txBody>
        </p:sp>
      </p:grp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622588" y="3975192"/>
            <a:ext cx="350195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This ensures that by the time your other member functions use your </a:t>
            </a:r>
            <a:r>
              <a:rPr lang="en-US" sz="1800" dirty="0" smtClean="0">
                <a:solidFill>
                  <a:srgbClr val="FF0000"/>
                </a:solidFill>
              </a:rPr>
              <a:t>embedded object variables</a:t>
            </a:r>
            <a:r>
              <a:rPr lang="en-US" sz="1800" dirty="0" smtClean="0">
                <a:solidFill>
                  <a:schemeClr val="tx2"/>
                </a:solidFill>
              </a:rPr>
              <a:t>, they’ll be properly </a:t>
            </a:r>
            <a:r>
              <a:rPr lang="en-US" sz="1800" dirty="0" smtClean="0">
                <a:solidFill>
                  <a:srgbClr val="FF0000"/>
                </a:solidFill>
              </a:rPr>
              <a:t>initialized</a:t>
            </a:r>
            <a:r>
              <a:rPr lang="en-US" sz="1800" dirty="0" smtClean="0">
                <a:solidFill>
                  <a:schemeClr val="tx2"/>
                </a:solidFill>
              </a:rPr>
              <a:t>!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642044" y="997726"/>
            <a:ext cx="3482500" cy="589025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/>
                <a:t> destructor</a:t>
              </a:r>
              <a:endParaRPr lang="en-US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/>
                <a:t> destructor</a:t>
              </a:r>
              <a:endParaRPr lang="en-US" sz="1600" dirty="0"/>
            </a:p>
          </p:txBody>
        </p:sp>
      </p:grpSp>
      <p:sp>
        <p:nvSpPr>
          <p:cNvPr id="36" name="Right Arrow 35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 smtClean="0"/>
              <a:t>implicitly added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constructor ensures…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7" name="Right Arrow 36"/>
          <p:cNvSpPr/>
          <p:nvPr/>
        </p:nvSpPr>
        <p:spPr bwMode="auto">
          <a:xfrm flipH="1">
            <a:off x="2530174" y="572634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member variables...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" name="Right Arrow 37"/>
          <p:cNvSpPr/>
          <p:nvPr/>
        </p:nvSpPr>
        <p:spPr bwMode="auto">
          <a:xfrm flipH="1">
            <a:off x="2736088" y="4704960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will be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initialized prior to their use here!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0" name="Right Arrow 39"/>
          <p:cNvSpPr/>
          <p:nvPr/>
        </p:nvSpPr>
        <p:spPr bwMode="auto">
          <a:xfrm flipH="1">
            <a:off x="4740115" y="338267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 smtClean="0"/>
              <a:t>implicitly added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destructor ensures…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2" name="Right Arrow 41"/>
          <p:cNvSpPr/>
          <p:nvPr/>
        </p:nvSpPr>
        <p:spPr bwMode="auto">
          <a:xfrm flipH="1">
            <a:off x="2558211" y="5726347"/>
            <a:ext cx="5019489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member variables will be </a:t>
            </a:r>
            <a:b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destructed when the outer object goes away.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174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3416E-6 L 3.33333E-6 0.359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C -2.77778E-7 0.02153 -2.77778E-7 0.04329 -2.77778E-7 0.06505 " pathEditMode="relative" rAng="0" ptsTypes="fA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15715" grpId="0"/>
      <p:bldP spid="5" grpId="0" animBg="1"/>
      <p:bldP spid="5" grpId="1" animBg="1"/>
      <p:bldP spid="17" grpId="0"/>
      <p:bldP spid="2" grpId="0"/>
      <p:bldP spid="2" grpId="1"/>
      <p:bldP spid="41" grpId="0" animBg="1"/>
      <p:bldP spid="19" grpId="0"/>
      <p:bldP spid="115728" grpId="0"/>
      <p:bldP spid="3" grpId="0"/>
      <p:bldP spid="22" grpId="0"/>
      <p:bldP spid="27" grpId="0"/>
      <p:bldP spid="6" grpId="0" animBg="1"/>
      <p:bldP spid="6" grpId="1" animBg="1"/>
      <p:bldP spid="6" grpId="2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 smtClean="0"/>
              <a:t>Back to Auto-generated Constructors and Destructors</a:t>
            </a:r>
            <a:endParaRPr lang="en-US" sz="2400" dirty="0"/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2920872"/>
            <a:ext cx="35019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Just be careful!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</a:t>
            </a:r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2324803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 smtClean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smtClean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 smtClean="0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 smtClean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592594" y="3534076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Remember, that the auto-added default constructor... 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152399" y="4219246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 smtClean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 smtClean="0">
                <a:latin typeface="Courier New" pitchFamily="49" charset="0"/>
              </a:rPr>
              <a:t> void celebrate()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 </a:t>
            </a:r>
            <a:r>
              <a:rPr lang="en-US" sz="1800" b="1" dirty="0" err="1" smtClean="0">
                <a:latin typeface="Courier New" pitchFamily="49" charset="0"/>
              </a:rPr>
              <a:t>myBelly.eat</a:t>
            </a:r>
            <a:r>
              <a:rPr lang="en-US" sz="1800" b="1" dirty="0" smtClean="0">
                <a:latin typeface="Courier New" pitchFamily="49" charset="0"/>
              </a:rPr>
              <a:t>();  // </a:t>
            </a:r>
            <a:r>
              <a:rPr lang="en-US" sz="1800" b="1" dirty="0" err="1" smtClean="0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</a:rPr>
              <a:t> }</a:t>
            </a:r>
            <a:endParaRPr lang="en-US" sz="1400" b="1" dirty="0">
              <a:latin typeface="Courier New" pitchFamily="49" charset="0"/>
            </a:endParaRP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 smtClean="0">
                <a:latin typeface="Courier New" pitchFamily="49" charset="0"/>
              </a:rPr>
              <a:t>   Belly </a:t>
            </a:r>
            <a:r>
              <a:rPr lang="en-US" sz="1800" b="1" dirty="0" err="1" smtClean="0">
                <a:latin typeface="Courier New" pitchFamily="49" charset="0"/>
              </a:rPr>
              <a:t>myBelly</a:t>
            </a:r>
            <a:r>
              <a:rPr lang="en-US" sz="1800" b="1" dirty="0" smtClean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</a:rPr>
              <a:t>  Brain </a:t>
            </a:r>
            <a:r>
              <a:rPr lang="en-US" sz="1800" b="1" dirty="0" err="1" smtClean="0">
                <a:latin typeface="Courier New" pitchFamily="49" charset="0"/>
              </a:rPr>
              <a:t>myBrain</a:t>
            </a:r>
            <a:r>
              <a:rPr lang="en-US" sz="1800" b="1" dirty="0" smtClean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</a:rPr>
              <a:t>};</a:t>
            </a:r>
            <a:endParaRPr lang="en-US" sz="1400" b="1" dirty="0">
              <a:latin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52399" y="6516547"/>
            <a:ext cx="2095018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9434" y="6459202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 smtClean="0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1800" b="1" dirty="0" smtClean="0">
                <a:solidFill>
                  <a:srgbClr val="7030A0"/>
                </a:solidFill>
                <a:latin typeface="Courier New" pitchFamily="49" charset="0"/>
              </a:rPr>
              <a:t>   </a:t>
            </a:r>
            <a:r>
              <a:rPr lang="en-US" sz="1800" b="1" dirty="0" err="1" smtClean="0">
                <a:solidFill>
                  <a:srgbClr val="7030A0"/>
                </a:solidFill>
                <a:latin typeface="Courier New" pitchFamily="49" charset="0"/>
              </a:rPr>
              <a:t>myAge</a:t>
            </a:r>
            <a:r>
              <a:rPr lang="en-US" sz="1800" b="1" dirty="0" smtClean="0">
                <a:solidFill>
                  <a:srgbClr val="7030A0"/>
                </a:solidFill>
                <a:latin typeface="Courier New" pitchFamily="49" charset="0"/>
              </a:rPr>
              <a:t>;</a:t>
            </a:r>
            <a:endParaRPr lang="en-US" sz="1800" dirty="0">
              <a:solidFill>
                <a:srgbClr val="7030A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44" name="Rectangle 43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/>
                <a:t>  default constructor</a:t>
              </a:r>
              <a:endParaRPr lang="en-US" sz="16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/>
                <a:t> default constructor</a:t>
              </a:r>
              <a:endParaRPr lang="en-US" sz="16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48" name="Rectangle 47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/>
                <a:t> destructor</a:t>
              </a:r>
              <a:endParaRPr lang="en-US" sz="16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1600" dirty="0" smtClean="0"/>
                <a:t>destructor</a:t>
              </a:r>
              <a:endParaRPr lang="en-US" sz="1600" dirty="0"/>
            </a:p>
          </p:txBody>
        </p:sp>
      </p:grpSp>
      <p:sp>
        <p:nvSpPr>
          <p:cNvPr id="51" name="Rectangle 50"/>
          <p:cNvSpPr/>
          <p:nvPr/>
        </p:nvSpPr>
        <p:spPr bwMode="auto">
          <a:xfrm>
            <a:off x="686279" y="5222111"/>
            <a:ext cx="3561629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8954" y="5026266"/>
            <a:ext cx="5330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 smtClean="0">
                <a:solidFill>
                  <a:srgbClr val="FF0000"/>
                </a:solidFill>
                <a:latin typeface="Courier New" pitchFamily="49" charset="0"/>
              </a:rPr>
              <a:t>cout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 &lt;&lt; “Happy “ &lt;&lt; 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itchFamily="49" charset="0"/>
              </a:rPr>
              <a:t>myAge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 &lt;&lt;</a:t>
            </a:r>
            <a:b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    “’</a:t>
            </a:r>
            <a:r>
              <a:rPr lang="en-US" sz="1800" b="1" dirty="0" err="1" smtClean="0">
                <a:solidFill>
                  <a:srgbClr val="FF0000"/>
                </a:solidFill>
                <a:latin typeface="Courier New" pitchFamily="49" charset="0"/>
              </a:rPr>
              <a:t>th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</a:rPr>
              <a:t> birthday!”;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4" name="Right Arrow 53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 smtClean="0"/>
              <a:t>implicitly added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constructor…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5" name="Right Arrow 54"/>
          <p:cNvSpPr/>
          <p:nvPr/>
        </p:nvSpPr>
        <p:spPr bwMode="auto">
          <a:xfrm rot="20229866" flipH="1">
            <a:off x="2554690" y="3720884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so they’ll have a random value here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6" name="Right Arrow 55"/>
          <p:cNvSpPr/>
          <p:nvPr/>
        </p:nvSpPr>
        <p:spPr bwMode="auto">
          <a:xfrm rot="20787293" flipH="1">
            <a:off x="2108003" y="5654020"/>
            <a:ext cx="3331981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wont initialize your object’s scalar variables…</a:t>
            </a: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5595744" y="4264048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rgbClr val="FF0000"/>
                </a:solidFill>
              </a:rPr>
              <a:t>WON’T</a:t>
            </a:r>
            <a:r>
              <a:rPr lang="en-US" sz="1900" dirty="0" smtClean="0">
                <a:solidFill>
                  <a:schemeClr val="tx2"/>
                </a:solidFill>
              </a:rPr>
              <a:t> initialize your </a:t>
            </a:r>
            <a:br>
              <a:rPr lang="en-US" sz="1900" dirty="0" smtClean="0">
                <a:solidFill>
                  <a:schemeClr val="tx2"/>
                </a:solidFill>
              </a:rPr>
            </a:br>
            <a:r>
              <a:rPr lang="en-US" sz="1900" dirty="0" smtClean="0">
                <a:solidFill>
                  <a:srgbClr val="7030A0"/>
                </a:solidFill>
              </a:rPr>
              <a:t>scalar member variables</a:t>
            </a:r>
            <a:r>
              <a:rPr lang="en-US" sz="1900" dirty="0" smtClean="0">
                <a:solidFill>
                  <a:schemeClr val="tx2"/>
                </a:solidFill>
              </a:rPr>
              <a:t>!</a:t>
            </a:r>
            <a:endParaRPr lang="en-US" sz="1900" dirty="0">
              <a:solidFill>
                <a:schemeClr val="tx2"/>
              </a:solidFill>
            </a:endParaRPr>
          </a:p>
        </p:txBody>
      </p:sp>
      <p:cxnSp>
        <p:nvCxnSpPr>
          <p:cNvPr id="12" name="Curved Connector 11"/>
          <p:cNvCxnSpPr/>
          <p:nvPr/>
        </p:nvCxnSpPr>
        <p:spPr bwMode="auto">
          <a:xfrm rot="5400000">
            <a:off x="4250267" y="2944446"/>
            <a:ext cx="1702712" cy="5708411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 Box 3"/>
          <p:cNvSpPr txBox="1">
            <a:spLocks noChangeArrowheads="1"/>
          </p:cNvSpPr>
          <p:nvPr/>
        </p:nvSpPr>
        <p:spPr bwMode="auto">
          <a:xfrm>
            <a:off x="5618894" y="5182193"/>
            <a:ext cx="3501956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So if your class has any scalars (</a:t>
            </a:r>
            <a:r>
              <a:rPr lang="en-US" sz="1900" dirty="0" err="1" smtClean="0">
                <a:solidFill>
                  <a:schemeClr val="tx2"/>
                </a:solidFill>
              </a:rPr>
              <a:t>ints</a:t>
            </a:r>
            <a:r>
              <a:rPr lang="en-US" sz="1900" dirty="0" smtClean="0">
                <a:solidFill>
                  <a:schemeClr val="tx2"/>
                </a:solidFill>
              </a:rPr>
              <a:t>, </a:t>
            </a:r>
            <a:r>
              <a:rPr lang="en-US" sz="1900" dirty="0" err="1" smtClean="0">
                <a:solidFill>
                  <a:schemeClr val="tx2"/>
                </a:solidFill>
              </a:rPr>
              <a:t>bools</a:t>
            </a:r>
            <a:r>
              <a:rPr lang="en-US" sz="1900" dirty="0" smtClean="0">
                <a:solidFill>
                  <a:schemeClr val="tx2"/>
                </a:solidFill>
              </a:rPr>
              <a:t>, floats, doubles, etc.) you </a:t>
            </a:r>
            <a:r>
              <a:rPr lang="en-US" sz="1900" dirty="0" smtClean="0">
                <a:solidFill>
                  <a:srgbClr val="FF0000"/>
                </a:solidFill>
              </a:rPr>
              <a:t>should</a:t>
            </a:r>
            <a:r>
              <a:rPr lang="en-US" sz="1900" dirty="0" smtClean="0">
                <a:solidFill>
                  <a:schemeClr val="tx2"/>
                </a:solidFill>
              </a:rPr>
              <a:t> </a:t>
            </a:r>
            <a:r>
              <a:rPr lang="en-US" sz="1900" dirty="0" smtClean="0">
                <a:solidFill>
                  <a:srgbClr val="FF0000"/>
                </a:solidFill>
              </a:rPr>
              <a:t>define your own constructor </a:t>
            </a:r>
            <a:r>
              <a:rPr lang="en-US" sz="1900" dirty="0" smtClean="0">
                <a:solidFill>
                  <a:schemeClr val="tx2"/>
                </a:solidFill>
              </a:rPr>
              <a:t>and </a:t>
            </a:r>
            <a:r>
              <a:rPr lang="en-US" sz="1900" dirty="0" smtClean="0">
                <a:solidFill>
                  <a:srgbClr val="FF0000"/>
                </a:solidFill>
              </a:rPr>
              <a:t>initialize them</a:t>
            </a:r>
            <a:r>
              <a:rPr lang="en-US" sz="1900" dirty="0" smtClean="0">
                <a:solidFill>
                  <a:schemeClr val="tx2"/>
                </a:solidFill>
              </a:rPr>
              <a:t>!</a:t>
            </a:r>
            <a:endParaRPr lang="en-US" sz="1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13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  <p:bldP spid="53" grpId="0" animBg="1"/>
      <p:bldP spid="19" grpId="0"/>
      <p:bldP spid="22" grpId="0"/>
      <p:bldP spid="7" grpId="0" animBg="1"/>
      <p:bldP spid="31" grpId="0"/>
      <p:bldP spid="51" grpId="0" animBg="1"/>
      <p:bldP spid="52" grpId="0"/>
      <p:bldP spid="54" grpId="0" animBg="1"/>
      <p:bldP spid="55" grpId="0" animBg="1"/>
      <p:bldP spid="56" grpId="0" animBg="1"/>
      <p:bldP spid="57" grpId="0"/>
      <p:bldP spid="6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790246" y="179962"/>
            <a:ext cx="4275933" cy="1143000"/>
          </a:xfrm>
        </p:spPr>
        <p:txBody>
          <a:bodyPr/>
          <a:lstStyle/>
          <a:p>
            <a:r>
              <a:rPr lang="en-US" sz="2400" dirty="0"/>
              <a:t>Class </a:t>
            </a:r>
            <a:r>
              <a:rPr lang="en-US" sz="2400" dirty="0" smtClean="0"/>
              <a:t>Composition Construction + Destruction 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18246" y="441555"/>
            <a:ext cx="4572000" cy="1661993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err="1" smtClean="0">
                <a:solidFill>
                  <a:srgbClr val="6600CC"/>
                </a:solidFill>
              </a:rPr>
              <a:t>Ack</a:t>
            </a:r>
            <a:r>
              <a:rPr lang="en-US" sz="1800" dirty="0" smtClean="0">
                <a:solidFill>
                  <a:srgbClr val="6600CC"/>
                </a:solidFill>
              </a:rPr>
              <a:t> </a:t>
            </a:r>
            <a:br>
              <a:rPr lang="en-US" sz="1800" dirty="0" smtClean="0">
                <a:solidFill>
                  <a:srgbClr val="6600CC"/>
                </a:solidFill>
              </a:rPr>
            </a:br>
            <a:r>
              <a:rPr lang="en-US" sz="1400" dirty="0" smtClean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 err="1" smtClean="0">
                <a:solidFill>
                  <a:srgbClr val="006600"/>
                </a:solidFill>
              </a:rPr>
              <a:t>Ack</a:t>
            </a:r>
            <a:r>
              <a:rPr lang="en-US" dirty="0" smtClean="0">
                <a:solidFill>
                  <a:srgbClr val="006600"/>
                </a:solidFill>
              </a:rPr>
              <a:t>()              { … }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~</a:t>
            </a:r>
            <a:r>
              <a:rPr lang="en-US" dirty="0" err="1" smtClean="0">
                <a:solidFill>
                  <a:srgbClr val="FF0000"/>
                </a:solidFill>
              </a:rPr>
              <a:t>Ack</a:t>
            </a:r>
            <a:r>
              <a:rPr lang="en-US" dirty="0" smtClean="0">
                <a:solidFill>
                  <a:srgbClr val="FF0000"/>
                </a:solidFill>
              </a:rPr>
              <a:t>()            { </a:t>
            </a:r>
            <a:r>
              <a:rPr lang="en-US" dirty="0">
                <a:solidFill>
                  <a:srgbClr val="FF0000"/>
                </a:solidFill>
              </a:rPr>
              <a:t>… }</a:t>
            </a: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dirty="0" smtClean="0"/>
              <a:t>};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8246" y="2157237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Bar </a:t>
            </a:r>
            <a:r>
              <a:rPr lang="en-US" sz="1800" dirty="0" smtClean="0">
                <a:solidFill>
                  <a:srgbClr val="6600CC"/>
                </a:solidFill>
              </a:rPr>
              <a:t/>
            </a:r>
            <a:br>
              <a:rPr lang="en-US" sz="1800" dirty="0" smtClean="0">
                <a:solidFill>
                  <a:srgbClr val="6600CC"/>
                </a:solidFill>
              </a:rPr>
            </a:br>
            <a:r>
              <a:rPr lang="en-US" sz="1400" dirty="0" smtClean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</a:t>
            </a:r>
            <a:r>
              <a:rPr lang="en-US" dirty="0" smtClean="0">
                <a:solidFill>
                  <a:srgbClr val="006600"/>
                </a:solidFill>
              </a:rPr>
              <a:t>Bar()              { … }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~Bar()            { … }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800" b="1" dirty="0" smtClean="0">
                <a:solidFill>
                  <a:srgbClr val="7030A0"/>
                </a:solidFill>
              </a:rPr>
              <a:t>   </a:t>
            </a:r>
            <a:r>
              <a:rPr lang="en-US" sz="1800" b="1" dirty="0" err="1" smtClean="0">
                <a:solidFill>
                  <a:srgbClr val="7030A0"/>
                </a:solidFill>
              </a:rPr>
              <a:t>Ack</a:t>
            </a:r>
            <a:r>
              <a:rPr lang="en-US" sz="1800" b="1" dirty="0" smtClean="0">
                <a:solidFill>
                  <a:srgbClr val="7030A0"/>
                </a:solidFill>
              </a:rPr>
              <a:t>     </a:t>
            </a:r>
            <a:r>
              <a:rPr lang="en-US" sz="1800" b="1" dirty="0" err="1" smtClean="0">
                <a:solidFill>
                  <a:srgbClr val="7030A0"/>
                </a:solidFill>
              </a:rPr>
              <a:t>myAck</a:t>
            </a:r>
            <a:r>
              <a:rPr lang="en-US" sz="1800" b="1" dirty="0" smtClean="0">
                <a:solidFill>
                  <a:srgbClr val="7030A0"/>
                </a:solidFill>
              </a:rPr>
              <a:t>;</a:t>
            </a:r>
            <a:r>
              <a:rPr lang="en-US" sz="1400" b="1" dirty="0">
                <a:solidFill>
                  <a:srgbClr val="7030A0"/>
                </a:solidFill>
              </a:rPr>
              <a:t/>
            </a:r>
            <a:br>
              <a:rPr lang="en-US" sz="1400" b="1" dirty="0">
                <a:solidFill>
                  <a:srgbClr val="7030A0"/>
                </a:solidFill>
              </a:rPr>
            </a:br>
            <a:r>
              <a:rPr lang="en-US" sz="1400" dirty="0" smtClean="0"/>
              <a:t>};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8246" y="4410813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 smtClean="0"/>
              <a:t>class </a:t>
            </a:r>
            <a:r>
              <a:rPr lang="en-US" sz="1800" dirty="0" smtClean="0">
                <a:solidFill>
                  <a:srgbClr val="006600"/>
                </a:solidFill>
              </a:rPr>
              <a:t>Foo </a:t>
            </a:r>
            <a:r>
              <a:rPr lang="en-US" sz="1800" dirty="0" smtClean="0">
                <a:solidFill>
                  <a:srgbClr val="6600CC"/>
                </a:solidFill>
              </a:rPr>
              <a:t/>
            </a:r>
            <a:br>
              <a:rPr lang="en-US" sz="1800" dirty="0" smtClean="0">
                <a:solidFill>
                  <a:srgbClr val="6600CC"/>
                </a:solidFill>
              </a:rPr>
            </a:br>
            <a:r>
              <a:rPr lang="en-US" sz="1400" dirty="0" smtClean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</a:t>
            </a:r>
            <a:r>
              <a:rPr lang="en-US" dirty="0" smtClean="0">
                <a:solidFill>
                  <a:srgbClr val="006600"/>
                </a:solidFill>
              </a:rPr>
              <a:t>Foo()              </a:t>
            </a:r>
            <a:r>
              <a:rPr lang="en-US" dirty="0">
                <a:solidFill>
                  <a:srgbClr val="006600"/>
                </a:solidFill>
              </a:rPr>
              <a:t>{ </a:t>
            </a:r>
            <a:r>
              <a:rPr lang="en-US" dirty="0" smtClean="0">
                <a:solidFill>
                  <a:srgbClr val="006600"/>
                </a:solidFill>
              </a:rPr>
              <a:t>… }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   ~Foo()            { … }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   Bar     </a:t>
            </a: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</a:rPr>
              <a:t>myBar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;</a:t>
            </a:r>
            <a:r>
              <a:rPr lang="en-US" sz="1400" b="1" dirty="0"/>
              <a:t/>
            </a:r>
            <a:br>
              <a:rPr lang="en-US" sz="1400" b="1" dirty="0"/>
            </a:br>
            <a:r>
              <a:rPr lang="en-US" sz="1400" dirty="0" smtClean="0"/>
              <a:t>};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 smtClean="0"/>
              <a:t>int</a:t>
            </a:r>
            <a:r>
              <a:rPr lang="en-US" dirty="0" smtClean="0"/>
              <a:t> main()</a:t>
            </a:r>
          </a:p>
          <a:p>
            <a:r>
              <a:rPr lang="en-US" sz="1400" b="1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FF0000"/>
                </a:solidFill>
              </a:rPr>
              <a:t>Foo      x;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 smtClean="0"/>
          </a:p>
          <a:p>
            <a:r>
              <a:rPr lang="en-US" sz="1400" b="1" dirty="0" smtClean="0"/>
              <a:t>}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16196" y="1425661"/>
            <a:ext cx="369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Alright, so here’s the order the constructors will run…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07380" y="5879259"/>
            <a:ext cx="450764" cy="363830"/>
            <a:chOff x="5879910" y="3754877"/>
            <a:chExt cx="450764" cy="363830"/>
          </a:xfrm>
        </p:grpSpPr>
        <p:sp>
          <p:nvSpPr>
            <p:cNvPr id="8" name="Oval 7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79910" y="377696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#1</a:t>
              </a:r>
              <a:endParaRPr lang="en-US" sz="16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569554" y="4783906"/>
            <a:ext cx="482825" cy="363830"/>
            <a:chOff x="5863880" y="3754877"/>
            <a:chExt cx="482825" cy="363830"/>
          </a:xfrm>
        </p:grpSpPr>
        <p:sp>
          <p:nvSpPr>
            <p:cNvPr id="22" name="Oval 2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#2</a:t>
              </a:r>
              <a:endParaRPr lang="en-US" sz="16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45829" y="2527002"/>
            <a:ext cx="482825" cy="363830"/>
            <a:chOff x="5863880" y="3754877"/>
            <a:chExt cx="482825" cy="363830"/>
          </a:xfrm>
        </p:grpSpPr>
        <p:sp>
          <p:nvSpPr>
            <p:cNvPr id="25" name="Oval 24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#3</a:t>
              </a:r>
              <a:endParaRPr lang="en-US" sz="1600" dirty="0"/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1410511" y="1224691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N/A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1397543" y="2929744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397542" y="5195569"/>
            <a:ext cx="826851" cy="275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Bar()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915056" y="1550613"/>
            <a:ext cx="826851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N/A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902088" y="3255666"/>
            <a:ext cx="959793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~</a:t>
            </a: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()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2902087" y="5521491"/>
            <a:ext cx="959794" cy="275813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Call ~Bar()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2321983" y="898993"/>
            <a:ext cx="482825" cy="363830"/>
            <a:chOff x="5863880" y="3754877"/>
            <a:chExt cx="482825" cy="363830"/>
          </a:xfrm>
        </p:grpSpPr>
        <p:sp>
          <p:nvSpPr>
            <p:cNvPr id="36" name="Oval 35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#4</a:t>
              </a:r>
              <a:endParaRPr lang="en-US" sz="16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307982" y="2527002"/>
            <a:ext cx="482825" cy="363830"/>
            <a:chOff x="5863880" y="3754877"/>
            <a:chExt cx="482825" cy="363830"/>
          </a:xfrm>
        </p:grpSpPr>
        <p:sp>
          <p:nvSpPr>
            <p:cNvPr id="39" name="Oval 38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#5</a:t>
              </a:r>
              <a:endParaRPr lang="en-US" sz="16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284257" y="4783906"/>
            <a:ext cx="482825" cy="363830"/>
            <a:chOff x="5863880" y="3754877"/>
            <a:chExt cx="482825" cy="363830"/>
          </a:xfrm>
        </p:grpSpPr>
        <p:sp>
          <p:nvSpPr>
            <p:cNvPr id="42" name="Oval 4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#6</a:t>
              </a:r>
              <a:endParaRPr lang="en-US" sz="1600" dirty="0"/>
            </a:p>
          </p:txBody>
        </p:sp>
      </p:grpSp>
      <p:sp>
        <p:nvSpPr>
          <p:cNvPr id="20" name="Rounded Rectangular Callout 19"/>
          <p:cNvSpPr/>
          <p:nvPr/>
        </p:nvSpPr>
        <p:spPr bwMode="auto">
          <a:xfrm>
            <a:off x="1361871" y="48641"/>
            <a:ext cx="3900791" cy="632298"/>
          </a:xfrm>
          <a:prstGeom prst="wedgeRoundRectCallout">
            <a:avLst>
              <a:gd name="adj1" fmla="val -42963"/>
              <a:gd name="adj2" fmla="val 128366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no embedded variables, the preamble does nothing.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83154" y="2364424"/>
            <a:ext cx="369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And here’s the order the destructors will run…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262662" y="6433568"/>
            <a:ext cx="450764" cy="363830"/>
            <a:chOff x="5879910" y="3754877"/>
            <a:chExt cx="450764" cy="363830"/>
          </a:xfrm>
        </p:grpSpPr>
        <p:sp>
          <p:nvSpPr>
            <p:cNvPr id="47" name="Oval 46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79910" y="377291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#1</a:t>
              </a:r>
              <a:endParaRPr lang="en-US" sz="16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287935" y="5797256"/>
            <a:ext cx="482825" cy="363830"/>
            <a:chOff x="5863880" y="3754877"/>
            <a:chExt cx="482825" cy="363830"/>
          </a:xfrm>
        </p:grpSpPr>
        <p:sp>
          <p:nvSpPr>
            <p:cNvPr id="50" name="Oval 49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#2</a:t>
              </a:r>
              <a:endParaRPr lang="en-US" sz="16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087068" y="5816712"/>
            <a:ext cx="482825" cy="363830"/>
            <a:chOff x="5863880" y="3754877"/>
            <a:chExt cx="482825" cy="363830"/>
          </a:xfrm>
        </p:grpSpPr>
        <p:sp>
          <p:nvSpPr>
            <p:cNvPr id="53" name="Oval 52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#3</a:t>
              </a:r>
              <a:endParaRPr lang="en-US" sz="16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282914" y="3531479"/>
            <a:ext cx="482825" cy="363830"/>
            <a:chOff x="5863880" y="3754877"/>
            <a:chExt cx="482825" cy="363830"/>
          </a:xfrm>
        </p:grpSpPr>
        <p:sp>
          <p:nvSpPr>
            <p:cNvPr id="56" name="Oval 55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#4</a:t>
              </a:r>
              <a:endParaRPr lang="en-US" sz="1600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082047" y="3550935"/>
            <a:ext cx="482825" cy="363830"/>
            <a:chOff x="5863880" y="3754877"/>
            <a:chExt cx="482825" cy="363830"/>
          </a:xfrm>
        </p:grpSpPr>
        <p:sp>
          <p:nvSpPr>
            <p:cNvPr id="59" name="Oval 58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#5</a:t>
              </a:r>
              <a:endParaRPr lang="en-US" sz="16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315774" y="1812120"/>
            <a:ext cx="482824" cy="363830"/>
            <a:chOff x="5863880" y="3754877"/>
            <a:chExt cx="482824" cy="363830"/>
          </a:xfrm>
        </p:grpSpPr>
        <p:sp>
          <p:nvSpPr>
            <p:cNvPr id="62" name="Oval 6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63880" y="3772915"/>
              <a:ext cx="482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#6</a:t>
              </a:r>
              <a:endParaRPr lang="en-US" sz="1600" dirty="0"/>
            </a:p>
          </p:txBody>
        </p:sp>
      </p:grpSp>
      <p:sp>
        <p:nvSpPr>
          <p:cNvPr id="67" name="Rounded Rectangular Callout 66"/>
          <p:cNvSpPr/>
          <p:nvPr/>
        </p:nvSpPr>
        <p:spPr bwMode="auto">
          <a:xfrm>
            <a:off x="3978613" y="3195874"/>
            <a:ext cx="3792755" cy="870288"/>
          </a:xfrm>
          <a:prstGeom prst="wedgeRoundRectCallout">
            <a:avLst>
              <a:gd name="adj1" fmla="val -61673"/>
              <a:gd name="adj2" fmla="val -204701"/>
              <a:gd name="adj3" fmla="val 16667"/>
            </a:avLst>
          </a:prstGeom>
          <a:solidFill>
            <a:srgbClr val="FA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Ack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no embedded variables, the </a:t>
            </a:r>
            <a:r>
              <a:rPr lang="en-US" sz="1600" dirty="0" err="1" smtClean="0"/>
              <a:t>postamble</a:t>
            </a:r>
            <a:r>
              <a:rPr lang="en-US" sz="1600" dirty="0" smtClean="0"/>
              <a:t>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does nothing.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67984" y="6060896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45" grpId="0"/>
      <p:bldP spid="6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Class </a:t>
            </a:r>
            <a:r>
              <a:rPr lang="en-US" dirty="0"/>
              <a:t>Composition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57200" y="1417638"/>
            <a:ext cx="838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 smtClean="0"/>
              <a:t>Of course, things are never quite so simple… </a:t>
            </a:r>
            <a:endParaRPr lang="en-US" sz="2400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2183357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 smtClean="0"/>
              <a:t>Let’s look at a slightly more complex 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6600CC"/>
                </a:solidFill>
              </a:rPr>
              <a:t>class composition </a:t>
            </a:r>
            <a:r>
              <a:rPr lang="en-US" sz="2400" dirty="0" smtClean="0"/>
              <a:t>example.</a:t>
            </a:r>
            <a:endParaRPr lang="en-US" sz="24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73566" y="3473180"/>
            <a:ext cx="8382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 smtClean="0"/>
              <a:t>Let’s change the </a:t>
            </a:r>
            <a:r>
              <a:rPr lang="en-US" sz="2400" dirty="0" smtClean="0">
                <a:solidFill>
                  <a:srgbClr val="FF0000"/>
                </a:solidFill>
              </a:rPr>
              <a:t>constructor</a:t>
            </a:r>
            <a:r>
              <a:rPr lang="en-US" sz="2400" dirty="0" smtClean="0"/>
              <a:t> of our Stomach class so it </a:t>
            </a:r>
            <a:r>
              <a:rPr lang="en-US" sz="2400" dirty="0" smtClean="0">
                <a:solidFill>
                  <a:srgbClr val="FF0000"/>
                </a:solidFill>
              </a:rPr>
              <a:t>REQUIRES</a:t>
            </a:r>
            <a:r>
              <a:rPr lang="en-US" sz="2400" dirty="0" smtClean="0"/>
              <a:t> the user to specify the </a:t>
            </a:r>
            <a:r>
              <a:rPr lang="en-US" sz="2400" dirty="0" smtClean="0">
                <a:solidFill>
                  <a:srgbClr val="6600CC"/>
                </a:solidFill>
              </a:rPr>
              <a:t>amount of gas </a:t>
            </a:r>
            <a:r>
              <a:rPr lang="en-US" sz="2400" dirty="0" smtClean="0"/>
              <a:t>each </a:t>
            </a:r>
            <a:r>
              <a:rPr lang="en-US" sz="2400" dirty="0" smtClean="0">
                <a:solidFill>
                  <a:srgbClr val="6600CC"/>
                </a:solidFill>
              </a:rPr>
              <a:t>stomach</a:t>
            </a:r>
            <a:r>
              <a:rPr lang="en-US" sz="2400" dirty="0" smtClean="0"/>
              <a:t> starts with.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92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57" name="Group 21"/>
          <p:cNvGrpSpPr>
            <a:grpSpLocks/>
          </p:cNvGrpSpPr>
          <p:nvPr/>
        </p:nvGrpSpPr>
        <p:grpSpPr bwMode="auto">
          <a:xfrm>
            <a:off x="5029200" y="1524000"/>
            <a:ext cx="3886200" cy="2611438"/>
            <a:chOff x="3168" y="960"/>
            <a:chExt cx="2448" cy="1645"/>
          </a:xfrm>
        </p:grpSpPr>
        <p:sp>
          <p:nvSpPr>
            <p:cNvPr id="91151" name="Rectangle 15"/>
            <p:cNvSpPr>
              <a:spLocks noChangeArrowheads="1"/>
            </p:cNvSpPr>
            <p:nvPr/>
          </p:nvSpPr>
          <p:spPr bwMode="auto">
            <a:xfrm>
              <a:off x="3168" y="960"/>
              <a:ext cx="2352" cy="148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2" name="Rectangle 16"/>
            <p:cNvSpPr>
              <a:spLocks noChangeArrowheads="1"/>
            </p:cNvSpPr>
            <p:nvPr/>
          </p:nvSpPr>
          <p:spPr bwMode="auto">
            <a:xfrm>
              <a:off x="3168" y="990"/>
              <a:ext cx="2448" cy="1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  Stomach  a(5); // 5 farts</a:t>
              </a: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  </a:t>
              </a:r>
              <a:r>
                <a:rPr lang="en-US" sz="1800" dirty="0" err="1"/>
                <a:t>a.eat</a:t>
              </a:r>
              <a:r>
                <a:rPr lang="en-US" sz="1800" dirty="0"/>
                <a:t>();   // 6 farts</a:t>
              </a:r>
            </a:p>
            <a:p>
              <a:pPr eaLnBrk="0" hangingPunct="0"/>
              <a:r>
                <a:rPr lang="en-US" sz="1800" dirty="0"/>
                <a:t>  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91154" name="Rectangle 18"/>
          <p:cNvSpPr>
            <a:spLocks noChangeArrowheads="1"/>
          </p:cNvSpPr>
          <p:nvPr/>
        </p:nvSpPr>
        <p:spPr bwMode="auto">
          <a:xfrm>
            <a:off x="5430838" y="2379663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rgbClr val="800000"/>
                </a:solidFill>
                <a:cs typeface="Courier New" pitchFamily="49" charset="0"/>
              </a:rPr>
              <a:t>Stomach  b;     // ???</a:t>
            </a:r>
          </a:p>
        </p:txBody>
      </p:sp>
      <p:sp>
        <p:nvSpPr>
          <p:cNvPr id="91156" name="Text Box 20"/>
          <p:cNvSpPr txBox="1">
            <a:spLocks noChangeArrowheads="1"/>
          </p:cNvSpPr>
          <p:nvPr/>
        </p:nvSpPr>
        <p:spPr bwMode="auto">
          <a:xfrm>
            <a:off x="1340757" y="4972785"/>
            <a:ext cx="65475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Now, what happens if we want to use our new </a:t>
            </a:r>
            <a:r>
              <a:rPr lang="en-US" sz="2400" dirty="0">
                <a:solidFill>
                  <a:schemeClr val="accent2"/>
                </a:solidFill>
              </a:rPr>
              <a:t>Stomach</a:t>
            </a:r>
            <a:r>
              <a:rPr lang="en-US" sz="2400" dirty="0"/>
              <a:t> class in </a:t>
            </a:r>
            <a:r>
              <a:rPr lang="en-US" sz="2400" dirty="0" smtClean="0"/>
              <a:t>our </a:t>
            </a:r>
            <a:r>
              <a:rPr lang="en-US" sz="2400" dirty="0" err="1" smtClean="0">
                <a:solidFill>
                  <a:schemeClr val="accent6"/>
                </a:solidFill>
              </a:rPr>
              <a:t>Hungry</a:t>
            </a:r>
            <a:r>
              <a:rPr lang="en-US" sz="2400" dirty="0" err="1" smtClean="0">
                <a:solidFill>
                  <a:schemeClr val="accent2"/>
                </a:solidFill>
              </a:rPr>
              <a:t>Nerd</a:t>
            </a:r>
            <a:r>
              <a:rPr lang="en-US" sz="2400" dirty="0" smtClean="0">
                <a:solidFill>
                  <a:schemeClr val="accent2"/>
                </a:solidFill>
              </a:rPr>
              <a:t> </a:t>
            </a:r>
            <a:r>
              <a:rPr lang="en-US" sz="2400" dirty="0" smtClean="0"/>
              <a:t>class?</a:t>
            </a:r>
            <a:endParaRPr lang="en-US" sz="2400" dirty="0"/>
          </a:p>
        </p:txBody>
      </p:sp>
      <p:grpSp>
        <p:nvGrpSpPr>
          <p:cNvPr id="91160" name="Group 24"/>
          <p:cNvGrpSpPr>
            <a:grpSpLocks/>
          </p:cNvGrpSpPr>
          <p:nvPr/>
        </p:nvGrpSpPr>
        <p:grpSpPr bwMode="auto">
          <a:xfrm>
            <a:off x="5432425" y="2459038"/>
            <a:ext cx="2674938" cy="231775"/>
            <a:chOff x="3422" y="1522"/>
            <a:chExt cx="1685" cy="146"/>
          </a:xfrm>
        </p:grpSpPr>
        <p:sp>
          <p:nvSpPr>
            <p:cNvPr id="91158" name="Line 22"/>
            <p:cNvSpPr>
              <a:spLocks noChangeShapeType="1"/>
            </p:cNvSpPr>
            <p:nvPr/>
          </p:nvSpPr>
          <p:spPr bwMode="auto">
            <a:xfrm>
              <a:off x="3422" y="1522"/>
              <a:ext cx="1685" cy="14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1159" name="Line 23"/>
            <p:cNvSpPr>
              <a:spLocks noChangeShapeType="1"/>
            </p:cNvSpPr>
            <p:nvPr/>
          </p:nvSpPr>
          <p:spPr bwMode="auto">
            <a:xfrm flipV="1">
              <a:off x="3424" y="1524"/>
              <a:ext cx="1633" cy="13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91161" name="Rectangle 25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187324" y="899531"/>
            <a:ext cx="4085858" cy="34112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28599" y="899532"/>
            <a:ext cx="171874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class Stomach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public:</a:t>
            </a:r>
          </a:p>
          <a:p>
            <a:r>
              <a:rPr lang="en-US" sz="1800" b="1" dirty="0" smtClean="0">
                <a:solidFill>
                  <a:srgbClr val="0000CC"/>
                </a:solidFill>
              </a:rPr>
              <a:t> </a:t>
            </a:r>
            <a:endParaRPr lang="en-US" sz="1800" dirty="0" smtClean="0">
              <a:solidFill>
                <a:srgbClr val="0000CC"/>
              </a:solidFill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41727" y="1915593"/>
            <a:ext cx="3900427" cy="15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0000CC"/>
                </a:solidFill>
              </a:rPr>
              <a:t>   ~</a:t>
            </a:r>
            <a:r>
              <a:rPr lang="en-US" sz="1800" dirty="0">
                <a:solidFill>
                  <a:srgbClr val="0000CC"/>
                </a:solidFill>
              </a:rPr>
              <a:t>Stomach() </a:t>
            </a:r>
            <a:r>
              <a:rPr lang="en-US" sz="1800" dirty="0" smtClean="0">
                <a:solidFill>
                  <a:srgbClr val="0000CC"/>
                </a:solidFill>
              </a:rPr>
              <a:t>{ </a:t>
            </a:r>
            <a:r>
              <a:rPr lang="en-US" sz="1800" dirty="0" err="1" smtClean="0">
                <a:solidFill>
                  <a:srgbClr val="FF0000"/>
                </a:solidFill>
              </a:rPr>
              <a:t>cout</a:t>
            </a:r>
            <a:r>
              <a:rPr lang="en-US" sz="1800" dirty="0" smtClean="0">
                <a:solidFill>
                  <a:srgbClr val="FF0000"/>
                </a:solidFill>
              </a:rPr>
              <a:t> &lt;&lt; “Fart!\n”; </a:t>
            </a:r>
            <a:r>
              <a:rPr lang="en-US" sz="1800" dirty="0" smtClean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}</a:t>
            </a:r>
            <a:endParaRPr lang="en-US" sz="1800" b="1" dirty="0">
              <a:solidFill>
                <a:srgbClr val="0000CC"/>
              </a:solidFill>
            </a:endParaRPr>
          </a:p>
          <a:p>
            <a:r>
              <a:rPr lang="en-US" sz="1900" dirty="0" smtClean="0">
                <a:solidFill>
                  <a:srgbClr val="000099"/>
                </a:solidFill>
              </a:rPr>
              <a:t>   </a:t>
            </a:r>
            <a:r>
              <a:rPr lang="en-US" sz="1900" dirty="0">
                <a:solidFill>
                  <a:srgbClr val="000099"/>
                </a:solidFill>
              </a:rPr>
              <a:t>void eat() </a:t>
            </a:r>
            <a:r>
              <a:rPr lang="en-US" sz="1900" dirty="0" smtClean="0">
                <a:solidFill>
                  <a:srgbClr val="000099"/>
                </a:solidFill>
              </a:rPr>
              <a:t> { </a:t>
            </a:r>
            <a:r>
              <a:rPr lang="en-US" sz="1900" dirty="0" err="1" smtClean="0">
                <a:solidFill>
                  <a:srgbClr val="FF3300"/>
                </a:solidFill>
              </a:rPr>
              <a:t>myGas</a:t>
            </a:r>
            <a:r>
              <a:rPr lang="en-US" sz="1900" dirty="0" smtClean="0">
                <a:solidFill>
                  <a:srgbClr val="FF3300"/>
                </a:solidFill>
              </a:rPr>
              <a:t> </a:t>
            </a:r>
            <a:r>
              <a:rPr lang="en-US" sz="1900" dirty="0">
                <a:solidFill>
                  <a:srgbClr val="FF3300"/>
                </a:solidFill>
              </a:rPr>
              <a:t>++;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rgbClr val="000099"/>
                </a:solidFill>
              </a:rPr>
              <a:t>}</a:t>
            </a:r>
          </a:p>
          <a:p>
            <a:r>
              <a:rPr lang="en-US" sz="1200" b="1" dirty="0" smtClean="0">
                <a:solidFill>
                  <a:srgbClr val="CC0099"/>
                </a:solidFill>
              </a:rPr>
              <a:t>private</a:t>
            </a:r>
            <a:r>
              <a:rPr lang="en-US" sz="1200" b="1" dirty="0">
                <a:solidFill>
                  <a:srgbClr val="CC0099"/>
                </a:solidFill>
              </a:rPr>
              <a:t>:</a:t>
            </a:r>
          </a:p>
          <a:p>
            <a:r>
              <a:rPr lang="en-US" sz="1800" dirty="0">
                <a:solidFill>
                  <a:srgbClr val="000099"/>
                </a:solidFill>
              </a:rPr>
              <a:t>  </a:t>
            </a:r>
            <a:r>
              <a:rPr lang="en-US" sz="1800" dirty="0" err="1">
                <a:solidFill>
                  <a:srgbClr val="000099"/>
                </a:solidFill>
              </a:rPr>
              <a:t>int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 smtClean="0">
                <a:solidFill>
                  <a:srgbClr val="000099"/>
                </a:solidFill>
              </a:rPr>
              <a:t>myGas</a:t>
            </a:r>
            <a:r>
              <a:rPr lang="en-US" sz="1800" dirty="0">
                <a:solidFill>
                  <a:srgbClr val="000099"/>
                </a:solidFill>
              </a:rPr>
              <a:t>;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};</a:t>
            </a:r>
          </a:p>
          <a:p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785" y="1571625"/>
            <a:ext cx="3062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Stomach()   { </a:t>
            </a:r>
            <a:r>
              <a:rPr lang="en-US" sz="1800" dirty="0" err="1" smtClean="0">
                <a:solidFill>
                  <a:srgbClr val="FF0000"/>
                </a:solidFill>
              </a:rPr>
              <a:t>myGas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= 0;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30627" y="1589305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Stomach(</a:t>
            </a:r>
            <a:r>
              <a:rPr lang="en-US" dirty="0" err="1">
                <a:solidFill>
                  <a:srgbClr val="FF3300"/>
                </a:solidFill>
              </a:rPr>
              <a:t>int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startGas</a:t>
            </a:r>
            <a:r>
              <a:rPr lang="en-US" dirty="0" smtClean="0">
                <a:solidFill>
                  <a:schemeClr val="accent2"/>
                </a:solidFill>
              </a:rPr>
              <a:t>) 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sz="1400" dirty="0"/>
              <a:t>  {</a:t>
            </a:r>
          </a:p>
          <a:p>
            <a:r>
              <a:rPr lang="en-US" dirty="0"/>
              <a:t>     </a:t>
            </a:r>
            <a:r>
              <a:rPr lang="en-US" dirty="0" err="1" smtClean="0"/>
              <a:t>myGas</a:t>
            </a:r>
            <a:r>
              <a:rPr lang="en-US" dirty="0" smtClean="0"/>
              <a:t> = </a:t>
            </a:r>
            <a:r>
              <a:rPr lang="en-US" dirty="0" err="1" smtClean="0"/>
              <a:t>startGas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sz="1400" dirty="0" smtClean="0"/>
              <a:t>  }</a:t>
            </a:r>
            <a:endParaRPr lang="en-US" sz="1400" dirty="0"/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290849" y="228600"/>
            <a:ext cx="2867099" cy="1295400"/>
          </a:xfrm>
          <a:prstGeom prst="wedgeRoundRectCallout">
            <a:avLst>
              <a:gd name="adj1" fmla="val -83870"/>
              <a:gd name="adj2" fmla="val 60703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 smtClean="0"/>
              <a:t>Ok, so now our new </a:t>
            </a:r>
            <a:r>
              <a:rPr lang="en-US" sz="1800" dirty="0" smtClean="0">
                <a:solidFill>
                  <a:srgbClr val="6600CC"/>
                </a:solidFill>
              </a:rPr>
              <a:t>Stomach</a:t>
            </a:r>
            <a:r>
              <a:rPr lang="en-US" sz="1800" dirty="0" smtClean="0"/>
              <a:t> constructor </a:t>
            </a:r>
            <a:r>
              <a:rPr lang="en-US" sz="1800" dirty="0" smtClean="0">
                <a:solidFill>
                  <a:srgbClr val="FF0000"/>
                </a:solidFill>
              </a:rPr>
              <a:t>REQUIRES</a:t>
            </a:r>
            <a:r>
              <a:rPr lang="en-US" sz="1800" dirty="0" smtClean="0"/>
              <a:t> us to </a:t>
            </a:r>
            <a:br>
              <a:rPr lang="en-US" sz="1800" dirty="0" smtClean="0"/>
            </a:br>
            <a:r>
              <a:rPr lang="en-US" sz="1800" dirty="0" smtClean="0">
                <a:solidFill>
                  <a:srgbClr val="FF0000"/>
                </a:solidFill>
              </a:rPr>
              <a:t>pass in a value</a:t>
            </a:r>
            <a:r>
              <a:rPr lang="en-US" sz="1800" dirty="0" smtClean="0"/>
              <a:t>…</a:t>
            </a:r>
            <a:endParaRPr lang="en-US" sz="1800" dirty="0"/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5384693" y="389966"/>
            <a:ext cx="2867099" cy="1134034"/>
          </a:xfrm>
          <a:prstGeom prst="wedgeRoundRectCallout">
            <a:avLst>
              <a:gd name="adj1" fmla="val -251"/>
              <a:gd name="adj2" fmla="val 107564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sz="1800" dirty="0" smtClean="0"/>
              <a:t>And here’s how we create a new Stomach variable…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42999E-7 L -0.00035 0.1138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6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1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54" grpId="0" autoUpdateAnimBg="0"/>
      <p:bldP spid="91154" grpId="1"/>
      <p:bldP spid="91156" grpId="0" autoUpdateAnimBg="0"/>
      <p:bldP spid="16" grpId="0"/>
      <p:bldP spid="2" grpId="0"/>
      <p:bldP spid="3" grpId="0"/>
      <p:bldP spid="20" grpId="0" animBg="1"/>
      <p:bldP spid="20" grpId="1" animBg="1"/>
      <p:bldP spid="19" grpId="0" animBg="1"/>
      <p:bldP spid="19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8" name="Text Box 18"/>
          <p:cNvSpPr txBox="1">
            <a:spLocks noChangeArrowheads="1"/>
          </p:cNvSpPr>
          <p:nvPr/>
        </p:nvSpPr>
        <p:spPr bwMode="auto">
          <a:xfrm>
            <a:off x="1871015" y="5269966"/>
            <a:ext cx="59346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Will </a:t>
            </a:r>
            <a:r>
              <a:rPr lang="en-US" sz="2400" dirty="0" smtClean="0"/>
              <a:t>our </a:t>
            </a:r>
            <a:r>
              <a:rPr lang="en-US" sz="2400" dirty="0" err="1" smtClean="0"/>
              <a:t>HungryNerd</a:t>
            </a:r>
            <a:r>
              <a:rPr lang="en-US" sz="2400" dirty="0" smtClean="0"/>
              <a:t> class still compile?</a:t>
            </a:r>
            <a:endParaRPr lang="en-US" sz="2400" dirty="0"/>
          </a:p>
        </p:txBody>
      </p:sp>
      <p:sp>
        <p:nvSpPr>
          <p:cNvPr id="92179" name="Text Box 19"/>
          <p:cNvSpPr txBox="1">
            <a:spLocks noChangeArrowheads="1"/>
          </p:cNvSpPr>
          <p:nvPr/>
        </p:nvSpPr>
        <p:spPr bwMode="auto">
          <a:xfrm>
            <a:off x="3959792" y="5867410"/>
            <a:ext cx="122822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92184" name="Rectangle 24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2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828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  <a:endParaRPr lang="en-US" dirty="0"/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5" name="Group 4"/>
            <p:cNvGrpSpPr/>
            <p:nvPr/>
          </p:nvGrpSpPr>
          <p:grpSpPr>
            <a:xfrm>
              <a:off x="4634753" y="899531"/>
              <a:ext cx="4191000" cy="4063310"/>
              <a:chOff x="4634753" y="899531"/>
              <a:chExt cx="4191000" cy="4063310"/>
            </a:xfrm>
          </p:grpSpPr>
          <p:grpSp>
            <p:nvGrpSpPr>
              <p:cNvPr id="92177" name="Group 17"/>
              <p:cNvGrpSpPr>
                <a:grpSpLocks/>
              </p:cNvGrpSpPr>
              <p:nvPr/>
            </p:nvGrpSpPr>
            <p:grpSpPr bwMode="auto">
              <a:xfrm>
                <a:off x="4634753" y="899531"/>
                <a:ext cx="4191000" cy="4063310"/>
                <a:chOff x="2928" y="712"/>
                <a:chExt cx="2640" cy="2896"/>
              </a:xfrm>
            </p:grpSpPr>
            <p:sp>
              <p:nvSpPr>
                <p:cNvPr id="92167" name="Rectangle 7"/>
                <p:cNvSpPr>
                  <a:spLocks noChangeArrowheads="1"/>
                </p:cNvSpPr>
                <p:nvPr/>
              </p:nvSpPr>
              <p:spPr bwMode="auto">
                <a:xfrm>
                  <a:off x="2928" y="719"/>
                  <a:ext cx="2640" cy="2825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16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011" y="712"/>
                  <a:ext cx="1496" cy="28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800" dirty="0"/>
                    <a:t>class </a:t>
                  </a:r>
                  <a:r>
                    <a:rPr lang="en-US" sz="1800" dirty="0" err="1">
                      <a:solidFill>
                        <a:srgbClr val="6600CC"/>
                      </a:solidFill>
                    </a:rPr>
                    <a:t>HungryNerd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 </a:t>
                  </a:r>
                  <a:endParaRPr lang="en-US" sz="1800" dirty="0"/>
                </a:p>
                <a:p>
                  <a:r>
                    <a:rPr lang="en-US" sz="1800" dirty="0"/>
                    <a:t>{</a:t>
                  </a:r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public:</a:t>
                  </a:r>
                </a:p>
                <a:p>
                  <a:r>
                    <a:rPr lang="en-US" sz="1800" dirty="0">
                      <a:solidFill>
                        <a:schemeClr val="accent2"/>
                      </a:solidFill>
                    </a:rPr>
                    <a:t>  </a:t>
                  </a: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 </a:t>
                  </a:r>
                  <a:r>
                    <a:rPr lang="en-US" sz="1800" dirty="0" err="1" smtClean="0">
                      <a:solidFill>
                        <a:schemeClr val="accent2"/>
                      </a:solidFill>
                    </a:rPr>
                    <a:t>HungryNerd</a:t>
                  </a:r>
                  <a:r>
                    <a:rPr lang="en-US" sz="1800" dirty="0" smtClean="0">
                      <a:solidFill>
                        <a:schemeClr val="accent2"/>
                      </a:solidFill>
                    </a:rPr>
                    <a:t>()  </a:t>
                  </a:r>
                  <a:endParaRPr lang="en-US" sz="1800" dirty="0">
                    <a:solidFill>
                      <a:schemeClr val="accent2"/>
                    </a:solidFill>
                  </a:endParaRPr>
                </a:p>
                <a:p>
                  <a:r>
                    <a:rPr lang="en-US" sz="1200" b="1" dirty="0" smtClean="0"/>
                    <a:t>   </a:t>
                  </a:r>
                  <a:r>
                    <a:rPr lang="en-US" sz="1200" b="1" dirty="0"/>
                    <a:t>{ </a:t>
                  </a:r>
                </a:p>
                <a:p>
                  <a:r>
                    <a:rPr lang="en-US" sz="1800" dirty="0" smtClean="0">
                      <a:solidFill>
                        <a:srgbClr val="FF0000"/>
                      </a:solidFill>
                    </a:rPr>
                    <a:t>       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myBelly.eat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();</a:t>
                  </a:r>
                  <a:br>
                    <a:rPr lang="en-US" sz="1800" dirty="0">
                      <a:solidFill>
                        <a:srgbClr val="FF0000"/>
                      </a:solidFill>
                    </a:rPr>
                  </a:br>
                  <a:r>
                    <a:rPr lang="en-US" sz="1800" dirty="0"/>
                    <a:t>       </a:t>
                  </a:r>
                  <a:r>
                    <a:rPr lang="en-US" sz="1800" dirty="0" err="1"/>
                    <a:t>myBrain.think</a:t>
                  </a:r>
                  <a:r>
                    <a:rPr lang="en-US" sz="1800" dirty="0"/>
                    <a:t>();</a:t>
                  </a:r>
                  <a:br>
                    <a:rPr lang="en-US" sz="1800" dirty="0"/>
                  </a:br>
                  <a:r>
                    <a:rPr lang="en-US" sz="1200" b="1" dirty="0" smtClean="0"/>
                    <a:t>   </a:t>
                  </a:r>
                  <a:r>
                    <a:rPr lang="en-US" sz="1200" b="1" dirty="0"/>
                    <a:t>}</a:t>
                  </a:r>
                </a:p>
                <a:p>
                  <a:r>
                    <a:rPr lang="en-US" sz="1000" dirty="0"/>
                    <a:t> </a:t>
                  </a:r>
                  <a:r>
                    <a:rPr lang="en-US" sz="1000" dirty="0" smtClean="0"/>
                    <a:t/>
                  </a:r>
                  <a:br>
                    <a:rPr lang="en-US" sz="1000" dirty="0" smtClean="0"/>
                  </a:br>
                  <a:r>
                    <a:rPr lang="en-US" sz="1000" dirty="0" smtClean="0"/>
                    <a:t/>
                  </a:r>
                  <a:br>
                    <a:rPr lang="en-US" sz="1000" dirty="0" smtClean="0"/>
                  </a:br>
                  <a:endParaRPr lang="en-US" sz="1000" dirty="0"/>
                </a:p>
                <a:p>
                  <a:r>
                    <a:rPr lang="en-US" sz="1000" dirty="0" smtClean="0"/>
                    <a:t>     </a:t>
                  </a:r>
                  <a:r>
                    <a:rPr lang="en-US" sz="2400" dirty="0" smtClean="0"/>
                    <a:t> </a:t>
                  </a:r>
                  <a:endParaRPr lang="en-US" sz="1000" dirty="0"/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private:</a:t>
                  </a:r>
                </a:p>
                <a:p>
                  <a:r>
                    <a:rPr lang="en-US" sz="1800" dirty="0" smtClean="0">
                      <a:solidFill>
                        <a:srgbClr val="FF0000"/>
                      </a:solidFill>
                    </a:rPr>
                    <a:t>    </a:t>
                  </a:r>
                </a:p>
                <a:p>
                  <a:r>
                    <a:rPr lang="en-US" sz="1800" dirty="0" smtClean="0"/>
                    <a:t>   Brain </a:t>
                  </a:r>
                  <a:r>
                    <a:rPr lang="en-US" sz="1800" dirty="0" err="1" smtClean="0"/>
                    <a:t>myBrain</a:t>
                  </a:r>
                  <a:r>
                    <a:rPr lang="en-US" sz="1800" dirty="0" smtClean="0"/>
                    <a:t>;</a:t>
                  </a:r>
                </a:p>
                <a:p>
                  <a:r>
                    <a:rPr lang="en-US" sz="1800" dirty="0" smtClean="0"/>
                    <a:t>};</a:t>
                  </a:r>
                  <a:endParaRPr lang="en-US" sz="1800" dirty="0"/>
                </a:p>
              </p:txBody>
            </p:sp>
          </p:grpSp>
          <p:sp>
            <p:nvSpPr>
              <p:cNvPr id="3" name="Rectangle 2"/>
              <p:cNvSpPr/>
              <p:nvPr/>
            </p:nvSpPr>
            <p:spPr>
              <a:xfrm>
                <a:off x="4950405" y="4011116"/>
                <a:ext cx="20810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</a:rPr>
                  <a:t>Stomach </a:t>
                </a:r>
                <a:r>
                  <a:rPr lang="en-US" sz="1800" dirty="0" err="1" smtClean="0">
                    <a:solidFill>
                      <a:srgbClr val="FF0000"/>
                    </a:solidFill>
                  </a:rPr>
                  <a:t>myBelly</a:t>
                </a:r>
                <a:r>
                  <a:rPr lang="en-US" sz="1800" dirty="0">
                    <a:solidFill>
                      <a:srgbClr val="FF0000"/>
                    </a:solidFill>
                  </a:rPr>
                  <a:t>;</a:t>
                </a: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4959262" y="3238673"/>
              <a:ext cx="4507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...</a:t>
              </a:r>
              <a:r>
                <a:rPr lang="en-US" sz="1000" dirty="0"/>
                <a:t> </a:t>
              </a:r>
              <a:endParaRPr 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8" grpId="0"/>
      <p:bldP spid="92179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2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800" dirty="0" smtClean="0"/>
                  <a:t>};</a:t>
                </a:r>
                <a:endParaRPr lang="en-US" sz="1800" dirty="0"/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94241" name="Rectangle 3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94239" name="AutoShape 31"/>
          <p:cNvSpPr>
            <a:spLocks noChangeArrowheads="1"/>
          </p:cNvSpPr>
          <p:nvPr/>
        </p:nvSpPr>
        <p:spPr bwMode="auto">
          <a:xfrm>
            <a:off x="1905000" y="228600"/>
            <a:ext cx="3872752" cy="1176296"/>
          </a:xfrm>
          <a:prstGeom prst="wedgeRoundRectCallout">
            <a:avLst>
              <a:gd name="adj1" fmla="val -40179"/>
              <a:gd name="adj2" fmla="val 7166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Because our new </a:t>
            </a:r>
            <a:r>
              <a:rPr lang="en-US" dirty="0" smtClean="0">
                <a:solidFill>
                  <a:srgbClr val="6600CC"/>
                </a:solidFill>
              </a:rPr>
              <a:t>Stomach</a:t>
            </a:r>
            <a:r>
              <a:rPr lang="en-US" dirty="0" smtClean="0"/>
              <a:t> class </a:t>
            </a:r>
            <a:r>
              <a:rPr lang="en-US" dirty="0" smtClean="0">
                <a:solidFill>
                  <a:srgbClr val="FF0000"/>
                </a:solidFill>
              </a:rPr>
              <a:t>REQUIRES</a:t>
            </a:r>
            <a:r>
              <a:rPr lang="en-US" dirty="0" smtClean="0"/>
              <a:t> you to </a:t>
            </a:r>
            <a:r>
              <a:rPr lang="en-US" dirty="0" smtClean="0">
                <a:solidFill>
                  <a:srgbClr val="FF0000"/>
                </a:solidFill>
              </a:rPr>
              <a:t>pass a value</a:t>
            </a:r>
            <a:r>
              <a:rPr lang="en-US" dirty="0" smtClean="0"/>
              <a:t> in to its </a:t>
            </a:r>
            <a:r>
              <a:rPr lang="en-US" dirty="0" smtClean="0">
                <a:solidFill>
                  <a:srgbClr val="6600CC"/>
                </a:solidFill>
              </a:rPr>
              <a:t>constructor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3619792" y="5269966"/>
            <a:ext cx="15648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smtClean="0"/>
              <a:t>Why not?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903169" y="200047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smtClean="0"/>
              <a:t>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sp>
        <p:nvSpPr>
          <p:cNvPr id="28" name="Rectangle 27"/>
          <p:cNvSpPr/>
          <p:nvPr/>
        </p:nvSpPr>
        <p:spPr>
          <a:xfrm>
            <a:off x="4959262" y="3238673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...</a:t>
            </a:r>
            <a:r>
              <a:rPr lang="en-US" sz="1000" dirty="0"/>
              <a:t> 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/>
                <a:t> default constructor</a:t>
              </a:r>
              <a:endParaRPr lang="en-US" sz="16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63323" y="2299412"/>
              <a:ext cx="34451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/>
                <a:t> default constructor</a:t>
              </a:r>
              <a:endParaRPr lang="en-US" sz="1600" dirty="0"/>
            </a:p>
          </p:txBody>
        </p:sp>
      </p:grpSp>
      <p:sp>
        <p:nvSpPr>
          <p:cNvPr id="94240" name="AutoShape 32"/>
          <p:cNvSpPr>
            <a:spLocks noChangeArrowheads="1"/>
          </p:cNvSpPr>
          <p:nvPr/>
        </p:nvSpPr>
        <p:spPr bwMode="auto">
          <a:xfrm>
            <a:off x="5410027" y="3159786"/>
            <a:ext cx="3537056" cy="1508042"/>
          </a:xfrm>
          <a:prstGeom prst="wedgeRoundRectCallout">
            <a:avLst>
              <a:gd name="adj1" fmla="val 5156"/>
              <a:gd name="adj2" fmla="val -10658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But our auto-generated C++ code </a:t>
            </a:r>
            <a:r>
              <a:rPr lang="en-US" dirty="0" smtClean="0">
                <a:solidFill>
                  <a:srgbClr val="FF0000"/>
                </a:solidFill>
              </a:rPr>
              <a:t>always</a:t>
            </a:r>
            <a:r>
              <a:rPr lang="en-US" dirty="0" smtClean="0"/>
              <a:t> calls the </a:t>
            </a:r>
            <a:r>
              <a:rPr lang="en-US" dirty="0" smtClean="0">
                <a:solidFill>
                  <a:srgbClr val="FF0000"/>
                </a:solidFill>
              </a:rPr>
              <a:t>default constructor</a:t>
            </a:r>
            <a:r>
              <a:rPr lang="en-US" dirty="0" smtClean="0"/>
              <a:t>, which takes </a:t>
            </a:r>
            <a:r>
              <a:rPr lang="en-US" dirty="0" smtClean="0">
                <a:solidFill>
                  <a:srgbClr val="FF0000"/>
                </a:solidFill>
              </a:rPr>
              <a:t>NO parameters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957695" y="5821200"/>
            <a:ext cx="71984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So this results in a C++ compilation error!</a:t>
            </a:r>
            <a:endParaRPr lang="en-US" sz="2400" dirty="0"/>
          </a:p>
        </p:txBody>
      </p:sp>
      <p:sp>
        <p:nvSpPr>
          <p:cNvPr id="32" name="AutoShape 32"/>
          <p:cNvSpPr>
            <a:spLocks noChangeArrowheads="1"/>
          </p:cNvSpPr>
          <p:nvPr/>
        </p:nvSpPr>
        <p:spPr bwMode="auto">
          <a:xfrm>
            <a:off x="1515282" y="4196989"/>
            <a:ext cx="3537056" cy="1508042"/>
          </a:xfrm>
          <a:prstGeom prst="wedgeRoundRectCallout">
            <a:avLst>
              <a:gd name="adj1" fmla="val -47883"/>
              <a:gd name="adj2" fmla="val -104924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 smtClean="0"/>
              <a:t>But our Stomach class doesn’t have a default (parameter-less) constructor anymore!  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-4.72222E-6 0.084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39" grpId="0" animBg="1"/>
      <p:bldP spid="23" grpId="0"/>
      <p:bldP spid="27" grpId="0"/>
      <p:bldP spid="28" grpId="0"/>
      <p:bldP spid="94240" grpId="0" animBg="1"/>
      <p:bldP spid="33" grpId="0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9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800" dirty="0" smtClean="0"/>
                  <a:t>};</a:t>
                </a:r>
                <a:endParaRPr lang="en-US" sz="1800" dirty="0"/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myBelly’s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63323" y="2299412"/>
              <a:ext cx="34547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800" dirty="0" smtClean="0"/>
                <a:t> </a:t>
              </a:r>
              <a:r>
                <a:rPr lang="en-US" sz="9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95241" name="Text Box 9"/>
          <p:cNvSpPr txBox="1">
            <a:spLocks noChangeArrowheads="1"/>
          </p:cNvSpPr>
          <p:nvPr/>
        </p:nvSpPr>
        <p:spPr bwMode="auto">
          <a:xfrm>
            <a:off x="187324" y="5724250"/>
            <a:ext cx="8956676" cy="8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en-US" sz="900" dirty="0">
              <a:solidFill>
                <a:schemeClr val="accent2"/>
              </a:solidFill>
            </a:endParaRP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Answer: </a:t>
            </a:r>
            <a:r>
              <a:rPr lang="en-US" dirty="0" smtClean="0"/>
              <a:t>Our </a:t>
            </a:r>
            <a:r>
              <a:rPr lang="en-US" dirty="0" err="1" smtClean="0"/>
              <a:t>HungryNerd</a:t>
            </a:r>
            <a:r>
              <a:rPr lang="en-US" dirty="0" smtClean="0"/>
              <a:t> class MUST somehow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explicitly call Stomach’s constructor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pass in a valid parameter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95251" name="Group 19"/>
          <p:cNvGrpSpPr>
            <a:grpSpLocks/>
          </p:cNvGrpSpPr>
          <p:nvPr/>
        </p:nvGrpSpPr>
        <p:grpSpPr bwMode="auto">
          <a:xfrm>
            <a:off x="6761764" y="3994852"/>
            <a:ext cx="1752600" cy="381000"/>
            <a:chOff x="4032" y="3120"/>
            <a:chExt cx="1104" cy="240"/>
          </a:xfrm>
        </p:grpSpPr>
        <p:sp>
          <p:nvSpPr>
            <p:cNvPr id="95248" name="Rectangle 16"/>
            <p:cNvSpPr>
              <a:spLocks noChangeArrowheads="1"/>
            </p:cNvSpPr>
            <p:nvPr/>
          </p:nvSpPr>
          <p:spPr bwMode="auto">
            <a:xfrm>
              <a:off x="4080" y="3120"/>
              <a:ext cx="1056" cy="24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auto">
            <a:xfrm>
              <a:off x="4032" y="3120"/>
              <a:ext cx="10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8080"/>
                  </a:solidFill>
                </a:rPr>
                <a:t>(10); // Good?</a:t>
              </a:r>
            </a:p>
          </p:txBody>
        </p:sp>
      </p:grpSp>
      <p:grpSp>
        <p:nvGrpSpPr>
          <p:cNvPr id="95255" name="Group 23"/>
          <p:cNvGrpSpPr>
            <a:grpSpLocks/>
          </p:cNvGrpSpPr>
          <p:nvPr/>
        </p:nvGrpSpPr>
        <p:grpSpPr bwMode="auto">
          <a:xfrm>
            <a:off x="6850029" y="4007552"/>
            <a:ext cx="1524000" cy="304800"/>
            <a:chOff x="4272" y="2640"/>
            <a:chExt cx="960" cy="192"/>
          </a:xfrm>
        </p:grpSpPr>
        <p:sp>
          <p:nvSpPr>
            <p:cNvPr id="95253" name="Line 21"/>
            <p:cNvSpPr>
              <a:spLocks noChangeShapeType="1"/>
            </p:cNvSpPr>
            <p:nvPr/>
          </p:nvSpPr>
          <p:spPr bwMode="auto">
            <a:xfrm>
              <a:off x="4272" y="2641"/>
              <a:ext cx="948" cy="19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254" name="Line 22"/>
            <p:cNvSpPr>
              <a:spLocks noChangeShapeType="1"/>
            </p:cNvSpPr>
            <p:nvPr/>
          </p:nvSpPr>
          <p:spPr bwMode="auto">
            <a:xfrm flipV="1">
              <a:off x="4272" y="2640"/>
              <a:ext cx="960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5262" name="Rectangle 30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495784" y="5011641"/>
            <a:ext cx="64034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so </a:t>
            </a:r>
            <a:r>
              <a:rPr lang="en-US" dirty="0" smtClean="0"/>
              <a:t>how </a:t>
            </a:r>
            <a:r>
              <a:rPr lang="en-US" dirty="0"/>
              <a:t>can we </a:t>
            </a:r>
            <a:r>
              <a:rPr lang="en-US" dirty="0">
                <a:solidFill>
                  <a:srgbClr val="FF0000"/>
                </a:solidFill>
              </a:rPr>
              <a:t>fix</a:t>
            </a:r>
            <a:r>
              <a:rPr lang="en-US" dirty="0"/>
              <a:t> our </a:t>
            </a:r>
            <a:r>
              <a:rPr lang="en-US" dirty="0" err="1" smtClean="0">
                <a:solidFill>
                  <a:srgbClr val="6600CC"/>
                </a:solidFill>
              </a:rPr>
              <a:t>HungryNerd</a:t>
            </a:r>
            <a:r>
              <a:rPr lang="en-US" dirty="0" smtClean="0"/>
              <a:t> class so it works with our new </a:t>
            </a:r>
            <a:r>
              <a:rPr lang="en-US" dirty="0" smtClean="0">
                <a:solidFill>
                  <a:srgbClr val="6600CC"/>
                </a:solidFill>
              </a:rPr>
              <a:t>Stomach</a:t>
            </a:r>
            <a:r>
              <a:rPr lang="en-US" dirty="0" smtClean="0"/>
              <a:t> class?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smtClean="0"/>
              <a:t>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42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27" name="AutoShape 31"/>
          <p:cNvSpPr>
            <a:spLocks noChangeArrowheads="1"/>
          </p:cNvSpPr>
          <p:nvPr/>
        </p:nvSpPr>
        <p:spPr bwMode="auto">
          <a:xfrm>
            <a:off x="5447980" y="111934"/>
            <a:ext cx="3626237" cy="1477371"/>
          </a:xfrm>
          <a:prstGeom prst="wedgeRoundRectCallout">
            <a:avLst>
              <a:gd name="adj1" fmla="val -4940"/>
              <a:gd name="adj2" fmla="val 217097"/>
              <a:gd name="adj3" fmla="val 16667"/>
            </a:avLst>
          </a:prstGeom>
          <a:solidFill>
            <a:srgbClr val="FEE4CE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/>
            <a:r>
              <a:rPr lang="en-US" dirty="0" smtClean="0"/>
              <a:t>Hmm… Perhaps we can do something like this?</a:t>
            </a:r>
            <a:endParaRPr lang="en-US" dirty="0"/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5567059" y="866233"/>
            <a:ext cx="338807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6600CC"/>
                </a:solidFill>
              </a:rPr>
              <a:t>Good thinking!</a:t>
            </a:r>
            <a:r>
              <a:rPr lang="en-US" dirty="0" smtClean="0"/>
              <a:t> But that’s </a:t>
            </a:r>
            <a:r>
              <a:rPr lang="en-US" dirty="0" smtClean="0">
                <a:solidFill>
                  <a:srgbClr val="FF0000"/>
                </a:solidFill>
              </a:rPr>
              <a:t>not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proper syntax</a:t>
            </a:r>
            <a:r>
              <a:rPr lang="en-US" dirty="0" smtClean="0"/>
              <a:t>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1" grpId="0" uiExpand="1" build="p"/>
      <p:bldP spid="2" grpId="0"/>
      <p:bldP spid="27" grpId="0" animBg="1"/>
      <p:bldP spid="2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200" b="1" dirty="0" smtClean="0"/>
                  <a:t>};</a:t>
                </a:r>
                <a:endParaRPr lang="en-US" sz="1200" b="1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09337" y="5424514"/>
            <a:ext cx="24244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Alright, let’s see the correct syntax!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6" name="Rectangle 35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myBelly‘s</a:t>
              </a:r>
              <a:r>
                <a:rPr lang="en-US" sz="1600" dirty="0" smtClean="0"/>
                <a:t> default constructor</a:t>
              </a:r>
              <a:endParaRPr lang="en-US" sz="16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63323" y="2299412"/>
              <a:ext cx="3419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9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smtClean="0"/>
              <a:t>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7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44" name="AutoShape 24"/>
          <p:cNvSpPr>
            <a:spLocks noChangeArrowheads="1"/>
          </p:cNvSpPr>
          <p:nvPr/>
        </p:nvSpPr>
        <p:spPr bwMode="auto">
          <a:xfrm>
            <a:off x="1867711" y="394075"/>
            <a:ext cx="3104889" cy="1044066"/>
          </a:xfrm>
          <a:prstGeom prst="wedgeRoundRectCallout">
            <a:avLst>
              <a:gd name="adj1" fmla="val 57989"/>
              <a:gd name="adj2" fmla="val 11913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We’re no longer going to let C++ call </a:t>
            </a:r>
            <a:r>
              <a:rPr lang="en-US" sz="1700" dirty="0" err="1" smtClean="0"/>
              <a:t>myBelly’s</a:t>
            </a:r>
            <a:r>
              <a:rPr lang="en-US" sz="1700" dirty="0" smtClean="0"/>
              <a:t> default constructor for us…</a:t>
            </a:r>
            <a:endParaRPr lang="en-US" sz="1700" dirty="0"/>
          </a:p>
        </p:txBody>
      </p:sp>
      <p:sp>
        <p:nvSpPr>
          <p:cNvPr id="45" name="AutoShape 24"/>
          <p:cNvSpPr>
            <a:spLocks noChangeArrowheads="1"/>
          </p:cNvSpPr>
          <p:nvPr/>
        </p:nvSpPr>
        <p:spPr bwMode="auto">
          <a:xfrm>
            <a:off x="1067343" y="3858415"/>
            <a:ext cx="3630142" cy="1044066"/>
          </a:xfrm>
          <a:prstGeom prst="wedgeRoundRectCallout">
            <a:avLst>
              <a:gd name="adj1" fmla="val 64405"/>
              <a:gd name="adj2" fmla="val -208622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Instead, we’ll add our own C++ code to explicitly call </a:t>
            </a:r>
            <a:r>
              <a:rPr lang="en-US" sz="1700" dirty="0" err="1" smtClean="0"/>
              <a:t>myBelly’s</a:t>
            </a:r>
            <a:r>
              <a:rPr lang="en-US" sz="1700" dirty="0" smtClean="0"/>
              <a:t> constructor with a parameter.</a:t>
            </a:r>
            <a:endParaRPr lang="en-US" sz="1700" dirty="0"/>
          </a:p>
        </p:txBody>
      </p: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 smtClean="0">
                <a:solidFill>
                  <a:srgbClr val="339933"/>
                </a:solidFill>
              </a:rPr>
              <a:t>myBelly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46" name="AutoShape 24"/>
          <p:cNvSpPr>
            <a:spLocks noChangeArrowheads="1"/>
          </p:cNvSpPr>
          <p:nvPr/>
        </p:nvSpPr>
        <p:spPr bwMode="auto">
          <a:xfrm>
            <a:off x="4766516" y="5225694"/>
            <a:ext cx="4262798" cy="1225945"/>
          </a:xfrm>
          <a:prstGeom prst="wedgeRoundRectCallout">
            <a:avLst>
              <a:gd name="adj1" fmla="val -26328"/>
              <a:gd name="adj2" fmla="val -29381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This is called an </a:t>
            </a:r>
            <a:r>
              <a:rPr lang="en-US" sz="1700" dirty="0" smtClean="0">
                <a:solidFill>
                  <a:srgbClr val="FF0000"/>
                </a:solidFill>
              </a:rPr>
              <a:t>“initializer list”</a:t>
            </a:r>
            <a:r>
              <a:rPr lang="en-US" sz="1700" dirty="0" smtClean="0"/>
              <a:t/>
            </a:r>
            <a:br>
              <a:rPr lang="en-US" sz="1700" dirty="0" smtClean="0"/>
            </a:br>
            <a:r>
              <a:rPr lang="en-US" sz="1700" dirty="0" smtClean="0"/>
              <a:t>and it’s the </a:t>
            </a:r>
            <a:r>
              <a:rPr lang="en-US" sz="1700" dirty="0" smtClean="0">
                <a:solidFill>
                  <a:srgbClr val="FF0000"/>
                </a:solidFill>
              </a:rPr>
              <a:t>only way</a:t>
            </a:r>
            <a:r>
              <a:rPr lang="en-US" sz="1700" dirty="0" smtClean="0"/>
              <a:t> in C++ to initialize an embedded object whose constructor requires parameters!</a:t>
            </a:r>
            <a:endParaRPr lang="en-US" sz="1700" dirty="0"/>
          </a:p>
        </p:txBody>
      </p:sp>
      <p:sp>
        <p:nvSpPr>
          <p:cNvPr id="47" name="Right Arrow 46"/>
          <p:cNvSpPr/>
          <p:nvPr/>
        </p:nvSpPr>
        <p:spPr bwMode="auto">
          <a:xfrm rot="20151908" flipH="1">
            <a:off x="6537990" y="1344369"/>
            <a:ext cx="2010438" cy="611386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“Initializer list”</a:t>
            </a:r>
          </a:p>
        </p:txBody>
      </p:sp>
      <p:sp>
        <p:nvSpPr>
          <p:cNvPr id="48" name="AutoShape 24"/>
          <p:cNvSpPr>
            <a:spLocks noChangeArrowheads="1"/>
          </p:cNvSpPr>
          <p:nvPr/>
        </p:nvSpPr>
        <p:spPr bwMode="auto">
          <a:xfrm>
            <a:off x="6373641" y="3193927"/>
            <a:ext cx="2766349" cy="1517779"/>
          </a:xfrm>
          <a:prstGeom prst="wedgeRoundRectCallout">
            <a:avLst>
              <a:gd name="adj1" fmla="val -50446"/>
              <a:gd name="adj2" fmla="val -11264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The initializer</a:t>
            </a:r>
            <a:r>
              <a:rPr lang="en-US" sz="1050" dirty="0" smtClean="0"/>
              <a:t> </a:t>
            </a:r>
            <a:r>
              <a:rPr lang="en-US" sz="1700" dirty="0" smtClean="0"/>
              <a:t>list calls the constructor(s) of the embedded object(s) with the values you pass in.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96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31082E-6 L -0.34791 -0.0467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96" y="-23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4" grpId="0" animBg="1"/>
      <p:bldP spid="45" grpId="0" animBg="1"/>
      <p:bldP spid="96272" grpId="0"/>
      <p:bldP spid="46" grpId="0" animBg="1"/>
      <p:bldP spid="47" grpId="0" animBg="1"/>
      <p:bldP spid="48" grpId="0" animBg="1"/>
      <p:bldP spid="48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200" b="1" dirty="0" smtClean="0"/>
                  <a:t>};</a:t>
                </a:r>
                <a:endParaRPr lang="en-US" sz="1200" b="1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8039" y="5098429"/>
            <a:ext cx="8654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 smtClean="0"/>
              <a:t>So here’s what your revised C++ code looks like (without the C++ </a:t>
            </a:r>
            <a:r>
              <a:rPr lang="en-US" sz="1800" dirty="0" smtClean="0">
                <a:solidFill>
                  <a:srgbClr val="7030A0"/>
                </a:solidFill>
              </a:rPr>
              <a:t>magic</a:t>
            </a:r>
            <a:r>
              <a:rPr lang="en-US" sz="1800" dirty="0" smtClean="0"/>
              <a:t>).</a:t>
            </a:r>
            <a:endParaRPr lang="en-US" sz="18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/>
              <a:t> 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6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 smtClean="0">
                <a:solidFill>
                  <a:srgbClr val="339933"/>
                </a:solidFill>
              </a:rPr>
              <a:t>myBelly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6496493" y="85241"/>
            <a:ext cx="2597467" cy="1254461"/>
          </a:xfrm>
          <a:prstGeom prst="wedgeRoundRectCallout">
            <a:avLst>
              <a:gd name="adj1" fmla="val -45829"/>
              <a:gd name="adj2" fmla="val 10600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You </a:t>
            </a:r>
            <a:r>
              <a:rPr lang="en-US" sz="1700" dirty="0" smtClean="0">
                <a:solidFill>
                  <a:srgbClr val="FF0000"/>
                </a:solidFill>
              </a:rPr>
              <a:t>must</a:t>
            </a:r>
            <a:r>
              <a:rPr lang="en-US" sz="1700" dirty="0" smtClean="0"/>
              <a:t> add an </a:t>
            </a:r>
            <a:r>
              <a:rPr lang="en-US" sz="1700" dirty="0" smtClean="0">
                <a:solidFill>
                  <a:srgbClr val="FF0000"/>
                </a:solidFill>
              </a:rPr>
              <a:t>initializer</a:t>
            </a:r>
            <a:r>
              <a:rPr lang="en-US" sz="1050" dirty="0" smtClean="0">
                <a:solidFill>
                  <a:srgbClr val="FF0000"/>
                </a:solidFill>
              </a:rPr>
              <a:t> </a:t>
            </a:r>
            <a:r>
              <a:rPr lang="en-US" sz="1700" dirty="0" smtClean="0">
                <a:solidFill>
                  <a:srgbClr val="FF0000"/>
                </a:solidFill>
              </a:rPr>
              <a:t>list </a:t>
            </a:r>
            <a:r>
              <a:rPr lang="en-US" sz="1700" dirty="0" smtClean="0"/>
              <a:t>to </a:t>
            </a:r>
            <a:r>
              <a:rPr lang="en-US" sz="1700" i="1" dirty="0" smtClean="0">
                <a:solidFill>
                  <a:srgbClr val="FF0000"/>
                </a:solidFill>
              </a:rPr>
              <a:t>all</a:t>
            </a:r>
            <a:r>
              <a:rPr lang="en-US" sz="1700" dirty="0" smtClean="0">
                <a:solidFill>
                  <a:srgbClr val="FF0000"/>
                </a:solidFill>
              </a:rPr>
              <a:t> </a:t>
            </a:r>
            <a:r>
              <a:rPr lang="en-US" sz="1700" dirty="0" smtClean="0"/>
              <a:t>of your outer class’s constructor(s).</a:t>
            </a:r>
            <a:endParaRPr lang="en-US" sz="1700" dirty="0"/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834401" y="956056"/>
            <a:ext cx="3337370" cy="1115514"/>
          </a:xfrm>
          <a:prstGeom prst="wedgeRoundRectCallout">
            <a:avLst>
              <a:gd name="adj1" fmla="val 76007"/>
              <a:gd name="adj2" fmla="val 3447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The </a:t>
            </a:r>
            <a:r>
              <a:rPr lang="en-US" sz="1700" dirty="0" smtClean="0">
                <a:solidFill>
                  <a:srgbClr val="FF0000"/>
                </a:solidFill>
              </a:rPr>
              <a:t>initializer list </a:t>
            </a:r>
            <a:r>
              <a:rPr lang="en-US" sz="1700" dirty="0" smtClean="0"/>
              <a:t>sits between the constructor’s prototype </a:t>
            </a:r>
            <a:r>
              <a:rPr lang="en-US" sz="17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       .</a:t>
            </a:r>
            <a:endParaRPr lang="en-US" sz="17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55738" y="4962841"/>
            <a:ext cx="8797188" cy="174973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2240027" y="5194796"/>
            <a:ext cx="3283306" cy="1227269"/>
          </a:xfrm>
          <a:prstGeom prst="wedgeRoundRectCallout">
            <a:avLst>
              <a:gd name="adj1" fmla="val 38065"/>
              <a:gd name="adj2" fmla="val -122133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Any time you have a member variable (e.g., </a:t>
            </a:r>
            <a:r>
              <a:rPr lang="en-US" sz="1700" dirty="0" err="1" smtClean="0">
                <a:solidFill>
                  <a:srgbClr val="7030A0"/>
                </a:solidFill>
              </a:rPr>
              <a:t>myBelly</a:t>
            </a:r>
            <a:r>
              <a:rPr lang="en-US" sz="1700" dirty="0" smtClean="0"/>
              <a:t>) that </a:t>
            </a:r>
            <a:r>
              <a:rPr lang="en-US" sz="1700" dirty="0" smtClean="0">
                <a:solidFill>
                  <a:srgbClr val="FF0000"/>
                </a:solidFill>
              </a:rPr>
              <a:t>requires a parameter </a:t>
            </a:r>
            <a:r>
              <a:rPr lang="en-US" sz="1700" dirty="0" smtClean="0"/>
              <a:t>for construction…</a:t>
            </a:r>
            <a:endParaRPr lang="en-US" sz="1700" dirty="0"/>
          </a:p>
        </p:txBody>
      </p:sp>
      <p:sp>
        <p:nvSpPr>
          <p:cNvPr id="2" name="Rectangle 1"/>
          <p:cNvSpPr/>
          <p:nvPr/>
        </p:nvSpPr>
        <p:spPr>
          <a:xfrm>
            <a:off x="2307835" y="1962566"/>
            <a:ext cx="152157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/>
              <a:t>and it’s body.</a:t>
            </a:r>
          </a:p>
        </p:txBody>
      </p:sp>
      <p:sp>
        <p:nvSpPr>
          <p:cNvPr id="54" name="AutoShape 24"/>
          <p:cNvSpPr>
            <a:spLocks noChangeArrowheads="1"/>
          </p:cNvSpPr>
          <p:nvPr/>
        </p:nvSpPr>
        <p:spPr bwMode="auto">
          <a:xfrm>
            <a:off x="5430417" y="3076591"/>
            <a:ext cx="2753351" cy="1579934"/>
          </a:xfrm>
          <a:prstGeom prst="wedgeRoundRectCallout">
            <a:avLst>
              <a:gd name="adj1" fmla="val -54670"/>
              <a:gd name="adj2" fmla="val -101780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It starts with a </a:t>
            </a:r>
            <a:r>
              <a:rPr lang="en-US" sz="1700" dirty="0" smtClean="0">
                <a:solidFill>
                  <a:srgbClr val="FF0000"/>
                </a:solidFill>
              </a:rPr>
              <a:t>colon</a:t>
            </a:r>
            <a:r>
              <a:rPr lang="en-US" sz="1700" dirty="0" smtClean="0"/>
              <a:t>, </a:t>
            </a:r>
            <a:endParaRPr lang="en-US" sz="1700" dirty="0"/>
          </a:p>
        </p:txBody>
      </p:sp>
      <p:sp>
        <p:nvSpPr>
          <p:cNvPr id="4" name="Rectangle 3"/>
          <p:cNvSpPr/>
          <p:nvPr/>
        </p:nvSpPr>
        <p:spPr>
          <a:xfrm>
            <a:off x="5753346" y="3395563"/>
            <a:ext cx="283483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followed by one or more </a:t>
            </a:r>
            <a:r>
              <a:rPr lang="en-US" sz="1700" dirty="0">
                <a:solidFill>
                  <a:srgbClr val="006600"/>
                </a:solidFill>
              </a:rPr>
              <a:t>member </a:t>
            </a:r>
            <a:r>
              <a:rPr lang="en-US" sz="1700" dirty="0" smtClean="0">
                <a:solidFill>
                  <a:srgbClr val="006600"/>
                </a:solidFill>
              </a:rPr>
              <a:t>variables</a:t>
            </a:r>
            <a:endParaRPr lang="en-US" sz="1700" dirty="0"/>
          </a:p>
        </p:txBody>
      </p:sp>
      <p:sp>
        <p:nvSpPr>
          <p:cNvPr id="5" name="Rectangle 4"/>
          <p:cNvSpPr/>
          <p:nvPr/>
        </p:nvSpPr>
        <p:spPr>
          <a:xfrm>
            <a:off x="6645548" y="3930529"/>
            <a:ext cx="24805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and their </a:t>
            </a:r>
            <a:r>
              <a:rPr lang="en-US" sz="1700" dirty="0">
                <a:solidFill>
                  <a:srgbClr val="FF0000"/>
                </a:solidFill>
              </a:rPr>
              <a:t>parameters</a:t>
            </a:r>
            <a:r>
              <a:rPr lang="en-US" sz="1700" dirty="0"/>
              <a:t> in parentheses.</a:t>
            </a:r>
          </a:p>
        </p:txBody>
      </p:sp>
    </p:spTree>
    <p:extLst>
      <p:ext uri="{BB962C8B-B14F-4D97-AF65-F5344CB8AC3E}">
        <p14:creationId xmlns:p14="http://schemas.microsoft.com/office/powerpoint/2010/main" val="35491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01852 0 -0.03681 0 -0.05533 " pathEditMode="relative" ptsTypes="fA">
                                      <p:cBhvr>
                                        <p:cTn id="1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25382 -0.3430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1" y="-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31374E-7 L 0.00226 0.0629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1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42434E-6 L 0.03872 -0.000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72 -0.0007 L 0.1165 -0.0002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2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0.0776 0.0004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  <p:bldP spid="50" grpId="0" animBg="1"/>
      <p:bldP spid="50" grpId="1" animBg="1"/>
      <p:bldP spid="51" grpId="0" animBg="1"/>
      <p:bldP spid="51" grpId="1" animBg="1"/>
      <p:bldP spid="3" grpId="0" animBg="1"/>
      <p:bldP spid="52" grpId="0" animBg="1"/>
      <p:bldP spid="52" grpId="1" animBg="1"/>
      <p:bldP spid="52" grpId="2" animBg="1"/>
      <p:bldP spid="2" grpId="0"/>
      <p:bldP spid="54" grpId="0" animBg="1"/>
      <p:bldP spid="54" grpId="1" animBg="1"/>
      <p:bldP spid="54" grpId="2" animBg="1"/>
      <p:bldP spid="4" grpId="0"/>
      <p:bldP spid="4" grpId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66" name="Rectangle 22"/>
          <p:cNvSpPr>
            <a:spLocks noChangeArrowheads="1"/>
          </p:cNvSpPr>
          <p:nvPr/>
        </p:nvSpPr>
        <p:spPr bwMode="auto">
          <a:xfrm>
            <a:off x="76200" y="5715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void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Init</a:t>
            </a:r>
            <a:r>
              <a:rPr lang="en-US" sz="1800" b="1">
                <a:latin typeface="Courier New" pitchFamily="49" charset="0"/>
                <a:cs typeface="Courier New" pitchFamily="49" charset="0"/>
              </a:rPr>
              <a:t>(int PCs, bool usesMac)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m_numPCs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m_macUser = usesMac;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int getNerdScore(void)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if(m_macUser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return(10 * m_numPCs);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int m_numPCs;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bool m_macUser;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latin typeface="Times New Roman"/>
                <a:cs typeface="Courier New" pitchFamily="49" charset="0"/>
              </a:rPr>
              <a:t> 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4838700" y="-136525"/>
            <a:ext cx="39243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5638800" y="1109663"/>
            <a:ext cx="3394075" cy="2243137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0" name="Text Box 6"/>
          <p:cNvSpPr txBox="1">
            <a:spLocks noChangeArrowheads="1"/>
          </p:cNvSpPr>
          <p:nvPr/>
        </p:nvSpPr>
        <p:spPr bwMode="auto">
          <a:xfrm>
            <a:off x="5638800" y="1082675"/>
            <a:ext cx="3810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 smtClean="0">
                <a:solidFill>
                  <a:schemeClr val="tx2"/>
                </a:solidFill>
                <a:latin typeface="Courier New" pitchFamily="49" charset="0"/>
              </a:rPr>
              <a:t>int</a:t>
            </a:r>
            <a:r>
              <a:rPr lang="en-US" sz="1800" b="1" dirty="0" smtClean="0">
                <a:solidFill>
                  <a:schemeClr val="tx2"/>
                </a:solidFill>
                <a:latin typeface="Courier New" pitchFamily="49" charset="0"/>
              </a:rPr>
              <a:t> main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;</a:t>
            </a:r>
          </a:p>
          <a:p>
            <a:endParaRPr lang="en-US" sz="1800" b="1" dirty="0">
              <a:solidFill>
                <a:schemeClr val="tx2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chen.Init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(3,true);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&lt;&lt; </a:t>
            </a:r>
            <a:b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   </a:t>
            </a:r>
            <a:r>
              <a:rPr lang="en-US" sz="1800" b="1" dirty="0" err="1">
                <a:solidFill>
                  <a:schemeClr val="tx2"/>
                </a:solidFill>
                <a:latin typeface="Courier New" pitchFamily="49" charset="0"/>
              </a:rPr>
              <a:t>chen.getNerdScore</a:t>
            </a:r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8551" name="Line 7"/>
          <p:cNvSpPr>
            <a:spLocks noChangeShapeType="1"/>
          </p:cNvSpPr>
          <p:nvPr/>
        </p:nvSpPr>
        <p:spPr bwMode="auto">
          <a:xfrm flipV="1">
            <a:off x="361950" y="931863"/>
            <a:ext cx="12954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2" name="Line 8"/>
          <p:cNvSpPr>
            <a:spLocks noChangeShapeType="1"/>
          </p:cNvSpPr>
          <p:nvPr/>
        </p:nvSpPr>
        <p:spPr bwMode="auto">
          <a:xfrm>
            <a:off x="361950" y="931863"/>
            <a:ext cx="1293813" cy="27146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53" name="Group 9"/>
          <p:cNvGrpSpPr>
            <a:grpSpLocks/>
          </p:cNvGrpSpPr>
          <p:nvPr/>
        </p:nvGrpSpPr>
        <p:grpSpPr bwMode="auto">
          <a:xfrm>
            <a:off x="209550" y="898525"/>
            <a:ext cx="1438275" cy="396875"/>
            <a:chOff x="2784" y="3689"/>
            <a:chExt cx="816" cy="223"/>
          </a:xfrm>
        </p:grpSpPr>
        <p:sp>
          <p:nvSpPr>
            <p:cNvPr id="108554" name="Rectangle 10"/>
            <p:cNvSpPr>
              <a:spLocks noChangeArrowheads="1"/>
            </p:cNvSpPr>
            <p:nvPr/>
          </p:nvSpPr>
          <p:spPr bwMode="auto">
            <a:xfrm>
              <a:off x="2784" y="3696"/>
              <a:ext cx="816" cy="192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rgbClr val="FFFF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55" name="Text Box 11"/>
            <p:cNvSpPr txBox="1">
              <a:spLocks noChangeArrowheads="1"/>
            </p:cNvSpPr>
            <p:nvPr/>
          </p:nvSpPr>
          <p:spPr bwMode="auto">
            <a:xfrm>
              <a:off x="2860" y="3689"/>
              <a:ext cx="692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 err="1">
                  <a:solidFill>
                    <a:schemeClr val="accent2"/>
                  </a:solidFill>
                  <a:latin typeface="Courier New" pitchFamily="49" charset="0"/>
                </a:rPr>
                <a:t>CSNerd</a:t>
              </a:r>
              <a:endParaRPr lang="en-US" b="1" dirty="0">
                <a:solidFill>
                  <a:schemeClr val="accent2"/>
                </a:solidFill>
                <a:latin typeface="Courier New" pitchFamily="49" charset="0"/>
              </a:endParaRPr>
            </a:p>
          </p:txBody>
        </p:sp>
      </p:grpSp>
      <p:sp>
        <p:nvSpPr>
          <p:cNvPr id="108556" name="Text Box 12"/>
          <p:cNvSpPr txBox="1">
            <a:spLocks noChangeArrowheads="1"/>
          </p:cNvSpPr>
          <p:nvPr/>
        </p:nvSpPr>
        <p:spPr bwMode="auto">
          <a:xfrm>
            <a:off x="152400" y="5884863"/>
            <a:ext cx="899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A </a:t>
            </a:r>
            <a:r>
              <a:rPr lang="en-US" sz="2200" dirty="0">
                <a:solidFill>
                  <a:srgbClr val="0000CC"/>
                </a:solidFill>
              </a:rPr>
              <a:t>constructor</a:t>
            </a:r>
            <a:r>
              <a:rPr lang="en-US" sz="2200" dirty="0">
                <a:solidFill>
                  <a:schemeClr val="tx2"/>
                </a:solidFill>
              </a:rPr>
              <a:t> is a special member function that </a:t>
            </a:r>
            <a:r>
              <a:rPr lang="en-US" sz="2200" i="1" dirty="0">
                <a:solidFill>
                  <a:srgbClr val="0000CC"/>
                </a:solidFill>
              </a:rPr>
              <a:t>automatically </a:t>
            </a:r>
            <a:r>
              <a:rPr lang="en-US" sz="2200" dirty="0">
                <a:solidFill>
                  <a:srgbClr val="0000CC"/>
                </a:solidFill>
              </a:rPr>
              <a:t>initializes </a:t>
            </a:r>
            <a:r>
              <a:rPr lang="en-US" sz="2200" dirty="0">
                <a:solidFill>
                  <a:schemeClr val="tx2"/>
                </a:solidFill>
              </a:rPr>
              <a:t>every new variable you create </a:t>
            </a:r>
            <a:r>
              <a:rPr lang="en-US" sz="2200">
                <a:solidFill>
                  <a:schemeClr val="tx2"/>
                </a:solidFill>
              </a:rPr>
              <a:t>of </a:t>
            </a:r>
            <a:r>
              <a:rPr lang="en-US" sz="2200" smtClean="0">
                <a:solidFill>
                  <a:schemeClr val="tx2"/>
                </a:solidFill>
              </a:rPr>
              <a:t>a class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08557" name="Line 13"/>
          <p:cNvSpPr>
            <a:spLocks noChangeShapeType="1"/>
          </p:cNvSpPr>
          <p:nvPr/>
        </p:nvSpPr>
        <p:spPr bwMode="auto">
          <a:xfrm>
            <a:off x="5867400" y="2209800"/>
            <a:ext cx="22860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58" name="Line 14"/>
          <p:cNvSpPr>
            <a:spLocks noChangeShapeType="1"/>
          </p:cNvSpPr>
          <p:nvPr/>
        </p:nvSpPr>
        <p:spPr bwMode="auto">
          <a:xfrm flipV="1">
            <a:off x="5867400" y="2133600"/>
            <a:ext cx="236220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8560" name="Group 16"/>
          <p:cNvGrpSpPr>
            <a:grpSpLocks/>
          </p:cNvGrpSpPr>
          <p:nvPr/>
        </p:nvGrpSpPr>
        <p:grpSpPr bwMode="auto">
          <a:xfrm>
            <a:off x="7456579" y="1600200"/>
            <a:ext cx="822325" cy="400050"/>
            <a:chOff x="1738" y="3998"/>
            <a:chExt cx="518" cy="252"/>
          </a:xfrm>
        </p:grpSpPr>
        <p:sp>
          <p:nvSpPr>
            <p:cNvPr id="108561" name="Rectangle 17"/>
            <p:cNvSpPr>
              <a:spLocks noChangeArrowheads="1"/>
            </p:cNvSpPr>
            <p:nvPr/>
          </p:nvSpPr>
          <p:spPr bwMode="auto">
            <a:xfrm>
              <a:off x="1776" y="4032"/>
              <a:ext cx="480" cy="192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CC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62" name="Text Box 18"/>
            <p:cNvSpPr txBox="1">
              <a:spLocks noChangeArrowheads="1"/>
            </p:cNvSpPr>
            <p:nvPr/>
          </p:nvSpPr>
          <p:spPr bwMode="auto">
            <a:xfrm>
              <a:off x="1738" y="3998"/>
              <a:ext cx="16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990000"/>
                  </a:solidFill>
                </a:rPr>
                <a:t> </a:t>
              </a:r>
              <a:endParaRPr lang="en-US" dirty="0">
                <a:solidFill>
                  <a:srgbClr val="990000"/>
                </a:solidFill>
              </a:endParaRPr>
            </a:p>
          </p:txBody>
        </p:sp>
      </p:grpSp>
      <p:sp>
        <p:nvSpPr>
          <p:cNvPr id="108565" name="Rectangle 21"/>
          <p:cNvSpPr>
            <a:spLocks noChangeArrowheads="1"/>
          </p:cNvSpPr>
          <p:nvPr/>
        </p:nvSpPr>
        <p:spPr bwMode="auto">
          <a:xfrm>
            <a:off x="1600200" y="981075"/>
            <a:ext cx="3228975" cy="247650"/>
          </a:xfrm>
          <a:prstGeom prst="rect">
            <a:avLst/>
          </a:prstGeom>
          <a:solidFill>
            <a:srgbClr val="FFFFA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8564" name="Rectangle 20"/>
          <p:cNvSpPr>
            <a:spLocks noChangeArrowheads="1"/>
          </p:cNvSpPr>
          <p:nvPr/>
        </p:nvSpPr>
        <p:spPr bwMode="auto">
          <a:xfrm>
            <a:off x="1543050" y="904875"/>
            <a:ext cx="3324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(int PCs, bool usesMac)</a:t>
            </a:r>
          </a:p>
        </p:txBody>
      </p:sp>
      <p:sp>
        <p:nvSpPr>
          <p:cNvPr id="108567" name="Line 23"/>
          <p:cNvSpPr>
            <a:spLocks noChangeShapeType="1"/>
          </p:cNvSpPr>
          <p:nvPr/>
        </p:nvSpPr>
        <p:spPr bwMode="auto">
          <a:xfrm>
            <a:off x="5648325" y="181133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8569" name="Group 25"/>
          <p:cNvGrpSpPr>
            <a:grpSpLocks/>
          </p:cNvGrpSpPr>
          <p:nvPr/>
        </p:nvGrpSpPr>
        <p:grpSpPr bwMode="auto">
          <a:xfrm>
            <a:off x="4940300" y="3843338"/>
            <a:ext cx="3736975" cy="2079625"/>
            <a:chOff x="-2659" y="1320"/>
            <a:chExt cx="2354" cy="1310"/>
          </a:xfrm>
        </p:grpSpPr>
        <p:sp>
          <p:nvSpPr>
            <p:cNvPr id="108570" name="Rectangle 26"/>
            <p:cNvSpPr>
              <a:spLocks noChangeArrowheads="1"/>
            </p:cNvSpPr>
            <p:nvPr/>
          </p:nvSpPr>
          <p:spPr bwMode="auto">
            <a:xfrm>
              <a:off x="-2112" y="1344"/>
              <a:ext cx="1807" cy="1286"/>
            </a:xfrm>
            <a:prstGeom prst="rect">
              <a:avLst/>
            </a:prstGeom>
            <a:solidFill>
              <a:srgbClr val="FFEDDB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CSNerd(int PCs, bool usesMac)</a:t>
              </a:r>
              <a:endParaRPr lang="en-US" sz="100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/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  m_numPCs = PCs; 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  m_macUser = usesMac; </a:t>
              </a:r>
              <a:br>
                <a:rPr lang="en-US" sz="1000" b="1">
                  <a:latin typeface="Courier New" pitchFamily="49" charset="0"/>
                  <a:cs typeface="Courier New" pitchFamily="49" charset="0"/>
                </a:rPr>
              </a:b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300" b="1"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int getNerdScore(void)</a:t>
              </a:r>
              <a:endParaRPr lang="en-US" sz="1000" b="1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{</a:t>
              </a:r>
              <a:endParaRPr lang="en-US" sz="1000" b="1">
                <a:latin typeface="Courier New" pitchFamily="49" charset="0"/>
              </a:endParaRPr>
            </a:p>
            <a:p>
              <a:pPr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</a:rPr>
                <a:t>   if(m_macUser == true)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</a:rPr>
                <a:t>    return(0); </a:t>
              </a:r>
            </a:p>
            <a:p>
              <a:pPr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</a:rPr>
                <a:t>   return(10 * m_numPCs);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000" b="1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endParaRPr lang="en-US" sz="300" b="1">
                <a:latin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000" b="1">
                  <a:latin typeface="Courier New" pitchFamily="49" charset="0"/>
                  <a:cs typeface="Courier New" pitchFamily="49" charset="0"/>
                </a:rPr>
                <a:t> m_numPCs        m_macUser</a:t>
              </a:r>
            </a:p>
          </p:txBody>
        </p:sp>
        <p:sp>
          <p:nvSpPr>
            <p:cNvPr id="108571" name="Rectangle 27"/>
            <p:cNvSpPr>
              <a:spLocks noChangeArrowheads="1"/>
            </p:cNvSpPr>
            <p:nvPr/>
          </p:nvSpPr>
          <p:spPr bwMode="auto">
            <a:xfrm>
              <a:off x="-1588" y="2488"/>
              <a:ext cx="322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2" name="Rectangle 28"/>
            <p:cNvSpPr>
              <a:spLocks noChangeArrowheads="1"/>
            </p:cNvSpPr>
            <p:nvPr/>
          </p:nvSpPr>
          <p:spPr bwMode="auto">
            <a:xfrm>
              <a:off x="-760" y="2490"/>
              <a:ext cx="424" cy="10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573" name="Text Box 29"/>
            <p:cNvSpPr txBox="1">
              <a:spLocks noChangeArrowheads="1"/>
            </p:cNvSpPr>
            <p:nvPr/>
          </p:nvSpPr>
          <p:spPr bwMode="auto">
            <a:xfrm>
              <a:off x="-2659" y="1320"/>
              <a:ext cx="11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400">
                  <a:solidFill>
                    <a:srgbClr val="6600CC"/>
                  </a:solidFill>
                </a:rPr>
                <a:t>chen          </a:t>
              </a:r>
            </a:p>
          </p:txBody>
        </p:sp>
      </p:grpSp>
      <p:sp>
        <p:nvSpPr>
          <p:cNvPr id="108574" name="Line 30"/>
          <p:cNvSpPr>
            <a:spLocks noChangeShapeType="1"/>
          </p:cNvSpPr>
          <p:nvPr/>
        </p:nvSpPr>
        <p:spPr bwMode="auto">
          <a:xfrm>
            <a:off x="5611124" y="40038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7" name="Rectangle 33"/>
          <p:cNvSpPr>
            <a:spLocks noChangeArrowheads="1"/>
          </p:cNvSpPr>
          <p:nvPr/>
        </p:nvSpPr>
        <p:spPr bwMode="auto">
          <a:xfrm>
            <a:off x="5772150" y="2047875"/>
            <a:ext cx="3000375" cy="504825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8578" name="Line 34"/>
          <p:cNvSpPr>
            <a:spLocks noChangeShapeType="1"/>
          </p:cNvSpPr>
          <p:nvPr/>
        </p:nvSpPr>
        <p:spPr bwMode="auto">
          <a:xfrm>
            <a:off x="5715000" y="43148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79" name="Rectangle 35"/>
          <p:cNvSpPr>
            <a:spLocks noChangeArrowheads="1"/>
          </p:cNvSpPr>
          <p:nvPr/>
        </p:nvSpPr>
        <p:spPr bwMode="auto">
          <a:xfrm>
            <a:off x="7493478" y="3573252"/>
            <a:ext cx="696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true</a:t>
            </a:r>
          </a:p>
        </p:txBody>
      </p:sp>
      <p:sp>
        <p:nvSpPr>
          <p:cNvPr id="108580" name="Rectangle 36"/>
          <p:cNvSpPr>
            <a:spLocks noChangeArrowheads="1"/>
          </p:cNvSpPr>
          <p:nvPr/>
        </p:nvSpPr>
        <p:spPr bwMode="auto">
          <a:xfrm>
            <a:off x="6696075" y="3584575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3</a:t>
            </a:r>
          </a:p>
        </p:txBody>
      </p:sp>
      <p:sp>
        <p:nvSpPr>
          <p:cNvPr id="108581" name="Line 37"/>
          <p:cNvSpPr>
            <a:spLocks noChangeShapeType="1"/>
          </p:cNvSpPr>
          <p:nvPr/>
        </p:nvSpPr>
        <p:spPr bwMode="auto">
          <a:xfrm>
            <a:off x="5715000" y="446129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2" name="Line 38"/>
          <p:cNvSpPr>
            <a:spLocks noChangeShapeType="1"/>
          </p:cNvSpPr>
          <p:nvPr/>
        </p:nvSpPr>
        <p:spPr bwMode="auto">
          <a:xfrm>
            <a:off x="5638800" y="46482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3" name="Line 39"/>
          <p:cNvSpPr>
            <a:spLocks noChangeShapeType="1"/>
          </p:cNvSpPr>
          <p:nvPr/>
        </p:nvSpPr>
        <p:spPr bwMode="auto">
          <a:xfrm>
            <a:off x="5657850" y="26384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85" name="AutoShape 41"/>
          <p:cNvSpPr>
            <a:spLocks noChangeArrowheads="1"/>
          </p:cNvSpPr>
          <p:nvPr/>
        </p:nvSpPr>
        <p:spPr bwMode="auto">
          <a:xfrm>
            <a:off x="1362075" y="152400"/>
            <a:ext cx="3924300" cy="2314575"/>
          </a:xfrm>
          <a:prstGeom prst="wedgeRoundRectCallout">
            <a:avLst>
              <a:gd name="adj1" fmla="val 66060"/>
              <a:gd name="adj2" fmla="val 20097"/>
              <a:gd name="adj3" fmla="val 16667"/>
            </a:avLst>
          </a:prstGeom>
          <a:solidFill>
            <a:srgbClr val="FFECD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the constructor is </a:t>
            </a:r>
            <a:r>
              <a:rPr lang="en-US">
                <a:solidFill>
                  <a:srgbClr val="0000CC"/>
                </a:solidFill>
              </a:rPr>
              <a:t>called automatically </a:t>
            </a:r>
            <a:r>
              <a:rPr lang="en-US"/>
              <a:t>any time you define a new variable…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 there’s no chance of a new variable being uninitialized accidentally.</a:t>
            </a:r>
          </a:p>
        </p:txBody>
      </p:sp>
      <p:sp>
        <p:nvSpPr>
          <p:cNvPr id="39" name="AutoShape 65"/>
          <p:cNvSpPr>
            <a:spLocks noChangeArrowheads="1"/>
          </p:cNvSpPr>
          <p:nvPr/>
        </p:nvSpPr>
        <p:spPr bwMode="auto">
          <a:xfrm>
            <a:off x="4004027" y="2581346"/>
            <a:ext cx="3495675" cy="1279525"/>
          </a:xfrm>
          <a:prstGeom prst="wedgeRoundRectCallout">
            <a:avLst>
              <a:gd name="adj1" fmla="val -132062"/>
              <a:gd name="adj2" fmla="val -156873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Instead of being called </a:t>
            </a:r>
            <a:r>
              <a:rPr lang="en-US" sz="1800" dirty="0" err="1">
                <a:solidFill>
                  <a:srgbClr val="6600CC"/>
                </a:solidFill>
              </a:rPr>
              <a:t>Init</a:t>
            </a:r>
            <a:r>
              <a:rPr lang="en-US" sz="1800" dirty="0">
                <a:solidFill>
                  <a:schemeClr val="tx2"/>
                </a:solidFill>
              </a:rPr>
              <a:t>, the </a:t>
            </a:r>
            <a:r>
              <a:rPr lang="en-US" sz="1800" dirty="0">
                <a:solidFill>
                  <a:srgbClr val="0000CC"/>
                </a:solidFill>
              </a:rPr>
              <a:t>constructor</a:t>
            </a:r>
            <a:r>
              <a:rPr lang="en-US" sz="1800" dirty="0">
                <a:solidFill>
                  <a:schemeClr val="tx2"/>
                </a:solidFill>
              </a:rPr>
              <a:t> function has the </a:t>
            </a:r>
            <a:r>
              <a:rPr lang="en-US" sz="1800" dirty="0">
                <a:solidFill>
                  <a:srgbClr val="0000CC"/>
                </a:solidFill>
              </a:rPr>
              <a:t>same name as the class</a:t>
            </a:r>
            <a:r>
              <a:rPr lang="en-US" sz="1800" dirty="0">
                <a:solidFill>
                  <a:schemeClr val="tx2"/>
                </a:solidFill>
              </a:rPr>
              <a:t>! (Confusing, huh?)</a:t>
            </a:r>
          </a:p>
        </p:txBody>
      </p:sp>
      <p:sp>
        <p:nvSpPr>
          <p:cNvPr id="40" name="AutoShape 65"/>
          <p:cNvSpPr>
            <a:spLocks noChangeArrowheads="1"/>
          </p:cNvSpPr>
          <p:nvPr/>
        </p:nvSpPr>
        <p:spPr bwMode="auto">
          <a:xfrm>
            <a:off x="2366499" y="3021013"/>
            <a:ext cx="3495675" cy="1279525"/>
          </a:xfrm>
          <a:prstGeom prst="wedgeRoundRectCallout">
            <a:avLst>
              <a:gd name="adj1" fmla="val 54054"/>
              <a:gd name="adj2" fmla="val -1423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constructor is called </a:t>
            </a:r>
            <a:r>
              <a:rPr lang="en-US" sz="1800" dirty="0">
                <a:solidFill>
                  <a:srgbClr val="990000"/>
                </a:solidFill>
              </a:rPr>
              <a:t>automatically</a:t>
            </a:r>
            <a:r>
              <a:rPr lang="en-US" sz="1800" dirty="0">
                <a:solidFill>
                  <a:schemeClr val="accent2"/>
                </a:solidFill>
              </a:rPr>
              <a:t> every time you create a new instance of your class.</a:t>
            </a:r>
            <a:endParaRPr lang="en-US" sz="1800" dirty="0">
              <a:solidFill>
                <a:srgbClr val="99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146356" y="2178239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Courier New" pitchFamily="49" charset="0"/>
              </a:rPr>
              <a:t>(3,true);</a:t>
            </a:r>
            <a:endParaRPr lang="en-US" sz="1800" dirty="0"/>
          </a:p>
        </p:txBody>
      </p:sp>
      <p:sp>
        <p:nvSpPr>
          <p:cNvPr id="108575" name="Rectangle 31"/>
          <p:cNvSpPr>
            <a:spLocks noChangeArrowheads="1"/>
          </p:cNvSpPr>
          <p:nvPr/>
        </p:nvSpPr>
        <p:spPr bwMode="auto">
          <a:xfrm>
            <a:off x="7537450" y="16002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990000"/>
                </a:solidFill>
              </a:rPr>
              <a:t>3</a:t>
            </a:r>
          </a:p>
        </p:txBody>
      </p:sp>
      <p:sp>
        <p:nvSpPr>
          <p:cNvPr id="108576" name="Rectangle 32"/>
          <p:cNvSpPr>
            <a:spLocks noChangeArrowheads="1"/>
          </p:cNvSpPr>
          <p:nvPr/>
        </p:nvSpPr>
        <p:spPr bwMode="auto">
          <a:xfrm>
            <a:off x="7823946" y="1604963"/>
            <a:ext cx="6969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90000"/>
                </a:solidFill>
              </a:rPr>
              <a:t>true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08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03524 0.0018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08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92 L 0.02656 -0.0814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-412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0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8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48148E-6 L -0.09166 0.29028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085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1451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96296E-6 L -0.03646 0.2902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085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0.0037 L -0.00052 0.29514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08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7.40741E-7 L 0.05417 0.29028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1085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1085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108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108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1" grpId="0" animBg="1"/>
      <p:bldP spid="108552" grpId="0" animBg="1"/>
      <p:bldP spid="108556" grpId="0" autoUpdateAnimBg="0"/>
      <p:bldP spid="108557" grpId="0" animBg="1"/>
      <p:bldP spid="108558" grpId="0" animBg="1"/>
      <p:bldP spid="108565" grpId="0" animBg="1"/>
      <p:bldP spid="108564" grpId="0"/>
      <p:bldP spid="108564" grpId="1"/>
      <p:bldP spid="108567" grpId="0" animBg="1"/>
      <p:bldP spid="108567" grpId="1" animBg="1"/>
      <p:bldP spid="108574" grpId="0" animBg="1"/>
      <p:bldP spid="108574" grpId="1" animBg="1"/>
      <p:bldP spid="108577" grpId="0" animBg="1"/>
      <p:bldP spid="108578" grpId="0" animBg="1"/>
      <p:bldP spid="108578" grpId="1" animBg="1"/>
      <p:bldP spid="108579" grpId="0"/>
      <p:bldP spid="108579" grpId="1"/>
      <p:bldP spid="108580" grpId="0"/>
      <p:bldP spid="108580" grpId="1"/>
      <p:bldP spid="108581" grpId="0" animBg="1"/>
      <p:bldP spid="108581" grpId="1" animBg="1"/>
      <p:bldP spid="108582" grpId="0" animBg="1"/>
      <p:bldP spid="108582" grpId="1" animBg="1"/>
      <p:bldP spid="108583" grpId="0" animBg="1"/>
      <p:bldP spid="108583" grpId="1" animBg="1"/>
      <p:bldP spid="108585" grpId="0" uiExpand="1" build="p" animBg="1"/>
      <p:bldP spid="39" grpId="0" animBg="1"/>
      <p:bldP spid="39" grpId="1" animBg="1"/>
      <p:bldP spid="40" grpId="0" animBg="1"/>
      <p:bldP spid="40" grpId="1" animBg="1"/>
      <p:bldP spid="2" grpId="0"/>
      <p:bldP spid="2" grpId="1"/>
      <p:bldP spid="108575" grpId="0"/>
      <p:bldP spid="108575" grpId="1"/>
      <p:bldP spid="108576" grpId="0"/>
      <p:bldP spid="10857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800" dirty="0" smtClean="0"/>
                  <a:t>};</a:t>
                </a:r>
                <a:endParaRPr lang="en-US" sz="1800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/>
              <a:t>     </a:t>
            </a:r>
            <a:r>
              <a:rPr lang="en-US" sz="1800" dirty="0" err="1"/>
              <a:t>myBelly.eat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smtClean="0"/>
              <a:t>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6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 smtClean="0">
                <a:solidFill>
                  <a:srgbClr val="339933"/>
                </a:solidFill>
              </a:rPr>
              <a:t>myBelly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6318" y="4380448"/>
            <a:ext cx="20786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OK – let’s see our new </a:t>
            </a:r>
            <a:r>
              <a:rPr lang="en-US" sz="2400" dirty="0" err="1" smtClean="0">
                <a:solidFill>
                  <a:srgbClr val="7030A0"/>
                </a:solidFill>
              </a:rPr>
              <a:t>HungryNerd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7030A0"/>
                </a:solidFill>
              </a:rPr>
              <a:t>Stomach </a:t>
            </a:r>
            <a:r>
              <a:rPr lang="en-US" sz="2400" dirty="0" smtClean="0"/>
              <a:t>classes in action!</a:t>
            </a:r>
            <a:endParaRPr lang="en-US" sz="2400" dirty="0"/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 smtClean="0">
                  <a:cs typeface="Courier New" pitchFamily="49" charset="0"/>
                </a:rPr>
                <a:t>HungryNerd</a:t>
              </a:r>
              <a:r>
                <a:rPr lang="en-US" sz="1800" dirty="0" smtClean="0">
                  <a:cs typeface="Courier New" pitchFamily="49" charset="0"/>
                </a:rPr>
                <a:t>   </a:t>
              </a:r>
              <a:r>
                <a:rPr lang="en-US" sz="1800" dirty="0" err="1" smtClean="0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" name="Line 57"/>
          <p:cNvSpPr>
            <a:spLocks noChangeShapeType="1"/>
          </p:cNvSpPr>
          <p:nvPr/>
        </p:nvSpPr>
        <p:spPr bwMode="auto">
          <a:xfrm>
            <a:off x="4738156" y="189671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4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sp>
        <p:nvSpPr>
          <p:cNvPr id="52" name="Line 57"/>
          <p:cNvSpPr>
            <a:spLocks noChangeShapeType="1"/>
          </p:cNvSpPr>
          <p:nvPr/>
        </p:nvSpPr>
        <p:spPr bwMode="auto">
          <a:xfrm>
            <a:off x="50562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" name="AutoShape 24"/>
          <p:cNvSpPr>
            <a:spLocks noChangeArrowheads="1"/>
          </p:cNvSpPr>
          <p:nvPr/>
        </p:nvSpPr>
        <p:spPr bwMode="auto">
          <a:xfrm>
            <a:off x="6245719" y="149786"/>
            <a:ext cx="2748562" cy="1116816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This line calls </a:t>
            </a:r>
            <a:r>
              <a:rPr lang="en-US" sz="1700" dirty="0" err="1" smtClean="0">
                <a:solidFill>
                  <a:srgbClr val="7030A0"/>
                </a:solidFill>
              </a:rPr>
              <a:t>myBelly’s</a:t>
            </a:r>
            <a:r>
              <a:rPr lang="en-US" sz="1700" dirty="0" smtClean="0">
                <a:solidFill>
                  <a:srgbClr val="7030A0"/>
                </a:solidFill>
              </a:rPr>
              <a:t> </a:t>
            </a:r>
            <a:r>
              <a:rPr lang="en-US" sz="1700" dirty="0" smtClean="0"/>
              <a:t>constructor with a parameter value of </a:t>
            </a:r>
            <a:r>
              <a:rPr lang="en-US" sz="1700" dirty="0" smtClean="0">
                <a:solidFill>
                  <a:srgbClr val="FF0000"/>
                </a:solidFill>
              </a:rPr>
              <a:t>10</a:t>
            </a:r>
            <a:r>
              <a:rPr lang="en-US" sz="1700" dirty="0" smtClean="0"/>
              <a:t>!</a:t>
            </a:r>
            <a:endParaRPr lang="en-US" sz="1700" dirty="0"/>
          </a:p>
        </p:txBody>
      </p:sp>
      <p:sp>
        <p:nvSpPr>
          <p:cNvPr id="2" name="Rectangle 1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236318" y="17555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780558" y="5306727"/>
            <a:ext cx="1767366" cy="686226"/>
            <a:chOff x="4615719" y="6383787"/>
            <a:chExt cx="1767366" cy="686226"/>
          </a:xfrm>
        </p:grpSpPr>
        <p:grpSp>
          <p:nvGrpSpPr>
            <p:cNvPr id="55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56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7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myBelly</a:t>
                </a:r>
                <a:endParaRPr lang="en-US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58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9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60" name="Line 57"/>
          <p:cNvSpPr>
            <a:spLocks noChangeShapeType="1"/>
          </p:cNvSpPr>
          <p:nvPr/>
        </p:nvSpPr>
        <p:spPr bwMode="auto">
          <a:xfrm>
            <a:off x="478426" y="232797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811273" y="552626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173626" y="25778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>
            <a:off x="4967197" y="24567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dirty="0" smtClean="0">
                  <a:solidFill>
                    <a:srgbClr val="6600CC"/>
                  </a:solidFill>
                </a:rPr>
                <a:t/>
              </a:r>
              <a:br>
                <a:rPr lang="en-US" dirty="0" smtClean="0">
                  <a:solidFill>
                    <a:srgbClr val="6600CC"/>
                  </a:solidFill>
                </a:rPr>
              </a:br>
              <a:r>
                <a:rPr lang="en-US" sz="1400" b="1" dirty="0" smtClean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   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Brain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66" name="Line 57"/>
          <p:cNvSpPr>
            <a:spLocks noChangeShapeType="1"/>
          </p:cNvSpPr>
          <p:nvPr/>
        </p:nvSpPr>
        <p:spPr bwMode="auto">
          <a:xfrm>
            <a:off x="541118" y="21830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68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2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3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myBrain</a:t>
                </a:r>
                <a:endParaRPr lang="en-US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0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1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4" name="Line 57"/>
          <p:cNvSpPr>
            <a:spLocks noChangeShapeType="1"/>
          </p:cNvSpPr>
          <p:nvPr/>
        </p:nvSpPr>
        <p:spPr bwMode="auto">
          <a:xfrm>
            <a:off x="2876521" y="1735916"/>
            <a:ext cx="152400" cy="32160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687144" y="623655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100</a:t>
            </a:r>
            <a:endParaRPr lang="en-US" sz="2800" dirty="0"/>
          </a:p>
        </p:txBody>
      </p:sp>
      <p:sp>
        <p:nvSpPr>
          <p:cNvPr id="76" name="Line 57"/>
          <p:cNvSpPr>
            <a:spLocks noChangeShapeType="1"/>
          </p:cNvSpPr>
          <p:nvPr/>
        </p:nvSpPr>
        <p:spPr bwMode="auto">
          <a:xfrm>
            <a:off x="4750769" y="27213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7" name="AutoShape 24"/>
          <p:cNvSpPr>
            <a:spLocks noChangeArrowheads="1"/>
          </p:cNvSpPr>
          <p:nvPr/>
        </p:nvSpPr>
        <p:spPr bwMode="auto">
          <a:xfrm>
            <a:off x="5637184" y="3452708"/>
            <a:ext cx="3148561" cy="1292912"/>
          </a:xfrm>
          <a:prstGeom prst="wedgeRoundRectCallout">
            <a:avLst>
              <a:gd name="adj1" fmla="val 4293"/>
              <a:gd name="adj2" fmla="val -1192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Of course, C++ is still happy to implicitly construct any embedded objects with default constructors for us!</a:t>
            </a:r>
            <a:endParaRPr lang="en-US" sz="1700" dirty="0"/>
          </a:p>
        </p:txBody>
      </p:sp>
      <p:sp>
        <p:nvSpPr>
          <p:cNvPr id="78" name="AutoShape 24"/>
          <p:cNvSpPr>
            <a:spLocks noChangeArrowheads="1"/>
          </p:cNvSpPr>
          <p:nvPr/>
        </p:nvSpPr>
        <p:spPr bwMode="auto">
          <a:xfrm>
            <a:off x="998399" y="3743632"/>
            <a:ext cx="3472995" cy="1292912"/>
          </a:xfrm>
          <a:prstGeom prst="wedgeRoundRectCallout">
            <a:avLst>
              <a:gd name="adj1" fmla="val 71838"/>
              <a:gd name="adj2" fmla="val -1126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Finally, once all of our embedded objects have been constructed, C++ will run the outer constructor’s body!</a:t>
            </a:r>
            <a:endParaRPr lang="en-US" sz="1700" dirty="0"/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5019855" y="29453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6" grpId="0" animBg="1"/>
      <p:bldP spid="36" grpId="1" animBg="1"/>
      <p:bldP spid="38" grpId="0" animBg="1"/>
      <p:bldP spid="38" grpId="1" animBg="1"/>
      <p:bldP spid="52" grpId="0" animBg="1"/>
      <p:bldP spid="52" grpId="1" animBg="1"/>
      <p:bldP spid="53" grpId="0" animBg="1"/>
      <p:bldP spid="53" grpId="1" animBg="1"/>
      <p:bldP spid="2" grpId="0"/>
      <p:bldP spid="2" grpId="1"/>
      <p:bldP spid="54" grpId="0" animBg="1"/>
      <p:bldP spid="54" grpId="1" animBg="1"/>
      <p:bldP spid="60" grpId="0" animBg="1"/>
      <p:bldP spid="60" grpId="1" animBg="1"/>
      <p:bldP spid="61" grpId="0"/>
      <p:bldP spid="61" grpId="1"/>
      <p:bldP spid="62" grpId="0" animBg="1"/>
      <p:bldP spid="62" grpId="1" animBg="1"/>
      <p:bldP spid="63" grpId="0" animBg="1"/>
      <p:bldP spid="63" grpId="1" animBg="1"/>
      <p:bldP spid="66" grpId="0" animBg="1"/>
      <p:bldP spid="66" grpId="1" animBg="1"/>
      <p:bldP spid="74" grpId="0" animBg="1"/>
      <p:bldP spid="74" grpId="1" animBg="1"/>
      <p:bldP spid="75" grpId="0"/>
      <p:bldP spid="75" grpId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() 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800" dirty="0" smtClean="0"/>
                  <a:t>};</a:t>
                </a:r>
                <a:endParaRPr lang="en-US" sz="1800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/>
              <a:t>     </a:t>
            </a:r>
            <a:r>
              <a:rPr lang="en-US" sz="1800" dirty="0" err="1"/>
              <a:t>myBelly.eat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/>
              <a:t> 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6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460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 smtClean="0">
                <a:solidFill>
                  <a:srgbClr val="339933"/>
                </a:solidFill>
              </a:rPr>
              <a:t>myBelly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9261" y="5061030"/>
            <a:ext cx="38251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We can also use the </a:t>
            </a:r>
            <a:r>
              <a:rPr lang="en-US" dirty="0" smtClean="0">
                <a:solidFill>
                  <a:srgbClr val="FF0000"/>
                </a:solidFill>
              </a:rPr>
              <a:t>initializer list </a:t>
            </a:r>
            <a:r>
              <a:rPr lang="en-US" dirty="0" smtClean="0"/>
              <a:t>for more than just one embedded variable!</a:t>
            </a:r>
            <a:endParaRPr lang="en-US" dirty="0"/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 smtClean="0">
                  <a:cs typeface="Courier New" pitchFamily="49" charset="0"/>
                </a:rPr>
                <a:t>HungryNerd</a:t>
              </a:r>
              <a:r>
                <a:rPr lang="en-US" sz="1800" dirty="0" smtClean="0">
                  <a:cs typeface="Courier New" pitchFamily="49" charset="0"/>
                </a:rPr>
                <a:t>   </a:t>
              </a:r>
              <a:r>
                <a:rPr lang="en-US" sz="1800" dirty="0" err="1" smtClean="0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dirty="0" smtClean="0">
                  <a:solidFill>
                    <a:srgbClr val="6600CC"/>
                  </a:solidFill>
                </a:rPr>
                <a:t/>
              </a:r>
              <a:br>
                <a:rPr lang="en-US" dirty="0" smtClean="0">
                  <a:solidFill>
                    <a:srgbClr val="6600CC"/>
                  </a:solidFill>
                </a:rPr>
              </a:br>
              <a:r>
                <a:rPr lang="en-US" sz="1600" dirty="0" smtClean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Brain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46753" y="4072174"/>
            <a:ext cx="4572000" cy="2962349"/>
            <a:chOff x="7631575" y="2844997"/>
            <a:chExt cx="4572000" cy="2962349"/>
          </a:xfrm>
        </p:grpSpPr>
        <p:sp>
          <p:nvSpPr>
            <p:cNvPr id="80" name="Rectangle 20"/>
            <p:cNvSpPr>
              <a:spLocks noChangeArrowheads="1"/>
            </p:cNvSpPr>
            <p:nvPr/>
          </p:nvSpPr>
          <p:spPr bwMode="auto">
            <a:xfrm>
              <a:off x="7688664" y="2899926"/>
              <a:ext cx="3632902" cy="250596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631575" y="2844997"/>
              <a:ext cx="4572000" cy="29623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 smtClean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dirty="0" smtClean="0">
                  <a:solidFill>
                    <a:srgbClr val="6600CC"/>
                  </a:solidFill>
                </a:rPr>
                <a:t/>
              </a:r>
              <a:br>
                <a:rPr lang="en-US" dirty="0" smtClean="0">
                  <a:solidFill>
                    <a:srgbClr val="6600CC"/>
                  </a:solidFill>
                </a:rPr>
              </a:br>
              <a:r>
                <a:rPr lang="en-US" sz="1400" b="1" dirty="0" smtClean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Brain(</a:t>
              </a:r>
              <a:r>
                <a:rPr lang="en-US" dirty="0" err="1" smtClean="0">
                  <a:solidFill>
                    <a:srgbClr val="FF0000"/>
                  </a:solidFill>
                </a:rPr>
                <a:t>int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startIQ</a:t>
              </a:r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)</a:t>
              </a:r>
              <a:r>
                <a:rPr lang="en-US" dirty="0" smtClean="0">
                  <a:solidFill>
                    <a:srgbClr val="FF0000"/>
                  </a:solidFill>
                </a:rPr>
                <a:t/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sz="1600" dirty="0" smtClean="0"/>
                <a:t>      </a:t>
              </a:r>
              <a:r>
                <a:rPr lang="en-US" sz="1600" dirty="0"/>
                <a:t>{ </a:t>
              </a:r>
              <a:r>
                <a:rPr lang="en-US" sz="2400" dirty="0" smtClean="0">
                  <a:solidFill>
                    <a:srgbClr val="FF0000"/>
                  </a:solidFill>
                </a:rPr>
                <a:t/>
              </a:r>
              <a:br>
                <a:rPr lang="en-US" sz="2400" dirty="0" smtClean="0">
                  <a:solidFill>
                    <a:srgbClr val="FF0000"/>
                  </a:solidFill>
                </a:rPr>
              </a:br>
              <a:r>
                <a:rPr lang="en-US" dirty="0" smtClean="0">
                  <a:solidFill>
                    <a:srgbClr val="FF0000"/>
                  </a:solidFill>
                </a:rPr>
                <a:t>        </a:t>
              </a:r>
              <a:r>
                <a:rPr lang="en-US" dirty="0" err="1" smtClean="0">
                  <a:solidFill>
                    <a:srgbClr val="FF0000"/>
                  </a:solidFill>
                </a:rPr>
                <a:t>myIQ</a:t>
              </a:r>
              <a:r>
                <a:rPr lang="en-US" dirty="0" smtClean="0">
                  <a:solidFill>
                    <a:srgbClr val="FF0000"/>
                  </a:solidFill>
                </a:rPr>
                <a:t> </a:t>
              </a:r>
              <a:r>
                <a:rPr lang="en-US" dirty="0">
                  <a:solidFill>
                    <a:srgbClr val="FF0000"/>
                  </a:solidFill>
                </a:rPr>
                <a:t>= </a:t>
              </a:r>
              <a:r>
                <a:rPr lang="en-US" dirty="0" err="1" smtClean="0">
                  <a:solidFill>
                    <a:srgbClr val="FF0000"/>
                  </a:solidFill>
                </a:rPr>
                <a:t>startIQ</a:t>
              </a:r>
              <a:r>
                <a:rPr lang="en-US" dirty="0" smtClean="0">
                  <a:solidFill>
                    <a:srgbClr val="FF0000"/>
                  </a:solidFill>
                </a:rPr>
                <a:t>; </a:t>
              </a:r>
              <a:br>
                <a:rPr lang="en-US" dirty="0" smtClean="0">
                  <a:solidFill>
                    <a:srgbClr val="FF0000"/>
                  </a:solidFill>
                </a:rPr>
              </a:br>
              <a:r>
                <a:rPr lang="en-US" dirty="0" smtClean="0"/>
                <a:t> </a:t>
              </a:r>
              <a:r>
                <a:rPr lang="en-US" sz="1600" dirty="0" smtClean="0"/>
                <a:t>     }</a:t>
              </a:r>
              <a:endParaRPr lang="en-US" sz="1600" dirty="0"/>
            </a:p>
            <a:p>
              <a:r>
                <a:rPr lang="en-US" dirty="0"/>
                <a:t>    </a:t>
              </a:r>
              <a:r>
                <a:rPr lang="en-US" dirty="0" smtClean="0"/>
                <a:t>void </a:t>
              </a:r>
              <a:r>
                <a:rPr lang="en-US" dirty="0"/>
                <a:t>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r>
                <a:rPr lang="en-US" sz="1050" b="1" dirty="0" smtClean="0"/>
                <a:t/>
              </a:r>
              <a:br>
                <a:rPr lang="en-US" sz="1050" b="1" dirty="0" smtClean="0"/>
              </a:br>
              <a:r>
                <a:rPr lang="en-US" sz="1400" b="1" dirty="0" smtClean="0"/>
                <a:t>};</a:t>
              </a:r>
              <a:r>
                <a:rPr lang="en-US" sz="1400" b="1" dirty="0"/>
                <a:t/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82" name="AutoShape 24"/>
          <p:cNvSpPr>
            <a:spLocks noChangeArrowheads="1"/>
          </p:cNvSpPr>
          <p:nvPr/>
        </p:nvSpPr>
        <p:spPr bwMode="auto">
          <a:xfrm>
            <a:off x="1886191" y="3193314"/>
            <a:ext cx="2748562" cy="1015900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So now our Brain class requires a constructor parameter too!</a:t>
            </a:r>
            <a:endParaRPr lang="en-US" sz="1700" dirty="0"/>
          </a:p>
        </p:txBody>
      </p:sp>
      <p:sp>
        <p:nvSpPr>
          <p:cNvPr id="83" name="AutoShape 24"/>
          <p:cNvSpPr>
            <a:spLocks noChangeArrowheads="1"/>
          </p:cNvSpPr>
          <p:nvPr/>
        </p:nvSpPr>
        <p:spPr bwMode="auto">
          <a:xfrm>
            <a:off x="6245719" y="227665"/>
            <a:ext cx="2748562" cy="1361639"/>
          </a:xfrm>
          <a:prstGeom prst="wedgeRoundRectCallout">
            <a:avLst>
              <a:gd name="adj1" fmla="val -31200"/>
              <a:gd name="adj2" fmla="val 10792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So C++’s implicit call to the default constructor </a:t>
            </a:r>
            <a:r>
              <a:rPr lang="en-US" sz="1700" dirty="0" smtClean="0">
                <a:solidFill>
                  <a:srgbClr val="FF0000"/>
                </a:solidFill>
              </a:rPr>
              <a:t>will no longer work</a:t>
            </a:r>
            <a:r>
              <a:rPr lang="en-US" sz="1700" dirty="0" smtClean="0"/>
              <a:t>!</a:t>
            </a:r>
            <a:br>
              <a:rPr lang="en-US" sz="1700" dirty="0" smtClean="0"/>
            </a:br>
            <a:endParaRPr lang="en-US" sz="700" dirty="0"/>
          </a:p>
          <a:p>
            <a:pPr algn="ctr"/>
            <a:r>
              <a:rPr lang="en-US" sz="1700" dirty="0" smtClean="0"/>
              <a:t>Let’s fix it!</a:t>
            </a:r>
            <a:endParaRPr lang="en-US" sz="1700" dirty="0"/>
          </a:p>
        </p:txBody>
      </p:sp>
      <p:sp>
        <p:nvSpPr>
          <p:cNvPr id="84" name="Text Box 16"/>
          <p:cNvSpPr txBox="1">
            <a:spLocks noChangeArrowheads="1"/>
          </p:cNvSpPr>
          <p:nvPr/>
        </p:nvSpPr>
        <p:spPr bwMode="auto">
          <a:xfrm>
            <a:off x="6544880" y="1960460"/>
            <a:ext cx="17331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, </a:t>
            </a:r>
            <a:r>
              <a:rPr lang="en-US" sz="1800" dirty="0" err="1" smtClean="0">
                <a:solidFill>
                  <a:srgbClr val="339933"/>
                </a:solidFill>
              </a:rPr>
              <a:t>myBrain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150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85" name="AutoShape 24"/>
          <p:cNvSpPr>
            <a:spLocks noChangeArrowheads="1"/>
          </p:cNvSpPr>
          <p:nvPr/>
        </p:nvSpPr>
        <p:spPr bwMode="auto">
          <a:xfrm>
            <a:off x="3007895" y="155621"/>
            <a:ext cx="3417243" cy="1361639"/>
          </a:xfrm>
          <a:prstGeom prst="wedgeRoundRectCallout">
            <a:avLst>
              <a:gd name="adj1" fmla="val 46780"/>
              <a:gd name="adj2" fmla="val 8899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Our new initializer list explicitly calls both </a:t>
            </a:r>
            <a:r>
              <a:rPr lang="en-US" sz="1700" dirty="0" smtClean="0">
                <a:solidFill>
                  <a:srgbClr val="FF0000"/>
                </a:solidFill>
              </a:rPr>
              <a:t>Stomach’s </a:t>
            </a:r>
            <a:r>
              <a:rPr lang="en-US" sz="1700" dirty="0" smtClean="0"/>
              <a:t>and </a:t>
            </a:r>
            <a:r>
              <a:rPr lang="en-US" sz="1700" dirty="0" smtClean="0">
                <a:solidFill>
                  <a:srgbClr val="FF0000"/>
                </a:solidFill>
              </a:rPr>
              <a:t>Brain’s</a:t>
            </a:r>
            <a:r>
              <a:rPr lang="en-US" sz="1700" dirty="0" smtClean="0"/>
              <a:t> constructors with parameters!</a:t>
            </a:r>
            <a:endParaRPr lang="en-US" sz="1700" dirty="0"/>
          </a:p>
        </p:txBody>
      </p:sp>
      <p:sp>
        <p:nvSpPr>
          <p:cNvPr id="86" name="Line 57"/>
          <p:cNvSpPr>
            <a:spLocks noChangeShapeType="1"/>
          </p:cNvSpPr>
          <p:nvPr/>
        </p:nvSpPr>
        <p:spPr bwMode="auto">
          <a:xfrm>
            <a:off x="4766516" y="18954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4609814" y="3362365"/>
            <a:ext cx="4378486" cy="1600475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7" name="Group 42"/>
          <p:cNvGrpSpPr>
            <a:grpSpLocks/>
          </p:cNvGrpSpPr>
          <p:nvPr/>
        </p:nvGrpSpPr>
        <p:grpSpPr bwMode="auto">
          <a:xfrm>
            <a:off x="5369249" y="3362366"/>
            <a:ext cx="2684463" cy="1575436"/>
            <a:chOff x="4110" y="264"/>
            <a:chExt cx="1691" cy="1295"/>
          </a:xfrm>
        </p:grpSpPr>
        <p:sp>
          <p:nvSpPr>
            <p:cNvPr id="88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89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197086" y="3496777"/>
            <a:ext cx="1767366" cy="686226"/>
            <a:chOff x="4615719" y="6383787"/>
            <a:chExt cx="1767366" cy="686226"/>
          </a:xfrm>
        </p:grpSpPr>
        <p:grpSp>
          <p:nvGrpSpPr>
            <p:cNvPr id="91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9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6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myBelly</a:t>
                </a:r>
                <a:endParaRPr lang="en-US" dirty="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9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4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97" name="Rectangle 96"/>
          <p:cNvSpPr/>
          <p:nvPr/>
        </p:nvSpPr>
        <p:spPr>
          <a:xfrm>
            <a:off x="7227801" y="371631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grpSp>
        <p:nvGrpSpPr>
          <p:cNvPr id="98" name="Group 97"/>
          <p:cNvGrpSpPr/>
          <p:nvPr/>
        </p:nvGrpSpPr>
        <p:grpSpPr>
          <a:xfrm>
            <a:off x="6172922" y="4193232"/>
            <a:ext cx="1773241" cy="686226"/>
            <a:chOff x="4598257" y="6383787"/>
            <a:chExt cx="1773241" cy="686226"/>
          </a:xfrm>
        </p:grpSpPr>
        <p:grpSp>
          <p:nvGrpSpPr>
            <p:cNvPr id="99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4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myBrain</a:t>
                </a:r>
                <a:endParaRPr lang="en-US" dirty="0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101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2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105" name="Rectangle 104"/>
          <p:cNvSpPr/>
          <p:nvPr/>
        </p:nvSpPr>
        <p:spPr>
          <a:xfrm>
            <a:off x="7103672" y="442660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150</a:t>
            </a:r>
            <a:endParaRPr lang="en-US" sz="2800" dirty="0"/>
          </a:p>
        </p:txBody>
      </p:sp>
      <p:sp>
        <p:nvSpPr>
          <p:cNvPr id="106" name="Line 57"/>
          <p:cNvSpPr>
            <a:spLocks noChangeShapeType="1"/>
          </p:cNvSpPr>
          <p:nvPr/>
        </p:nvSpPr>
        <p:spPr bwMode="auto">
          <a:xfrm>
            <a:off x="50644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108" name="Line 57"/>
          <p:cNvSpPr>
            <a:spLocks noChangeShapeType="1"/>
          </p:cNvSpPr>
          <p:nvPr/>
        </p:nvSpPr>
        <p:spPr bwMode="auto">
          <a:xfrm>
            <a:off x="243815" y="17772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Line 57"/>
          <p:cNvSpPr>
            <a:spLocks noChangeShapeType="1"/>
          </p:cNvSpPr>
          <p:nvPr/>
        </p:nvSpPr>
        <p:spPr bwMode="auto">
          <a:xfrm>
            <a:off x="531965" y="2310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Line 57"/>
          <p:cNvSpPr>
            <a:spLocks noChangeShapeType="1"/>
          </p:cNvSpPr>
          <p:nvPr/>
        </p:nvSpPr>
        <p:spPr bwMode="auto">
          <a:xfrm>
            <a:off x="243815" y="257442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1" name="Line 57"/>
          <p:cNvSpPr>
            <a:spLocks noChangeShapeType="1"/>
          </p:cNvSpPr>
          <p:nvPr/>
        </p:nvSpPr>
        <p:spPr bwMode="auto">
          <a:xfrm>
            <a:off x="7123836" y="1763145"/>
            <a:ext cx="205992" cy="26458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607268" y="1940123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150</a:t>
            </a:r>
            <a:endParaRPr lang="en-US" dirty="0"/>
          </a:p>
        </p:txBody>
      </p:sp>
      <p:sp>
        <p:nvSpPr>
          <p:cNvPr id="113" name="Line 57"/>
          <p:cNvSpPr>
            <a:spLocks noChangeShapeType="1"/>
          </p:cNvSpPr>
          <p:nvPr/>
        </p:nvSpPr>
        <p:spPr bwMode="auto">
          <a:xfrm>
            <a:off x="540302" y="50032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4" name="Line 57"/>
          <p:cNvSpPr>
            <a:spLocks noChangeShapeType="1"/>
          </p:cNvSpPr>
          <p:nvPr/>
        </p:nvSpPr>
        <p:spPr bwMode="auto">
          <a:xfrm>
            <a:off x="836765" y="55815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5" name="Line 57"/>
          <p:cNvSpPr>
            <a:spLocks noChangeShapeType="1"/>
          </p:cNvSpPr>
          <p:nvPr/>
        </p:nvSpPr>
        <p:spPr bwMode="auto">
          <a:xfrm>
            <a:off x="622635" y="58975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Line 57"/>
          <p:cNvSpPr>
            <a:spLocks noChangeShapeType="1"/>
          </p:cNvSpPr>
          <p:nvPr/>
        </p:nvSpPr>
        <p:spPr bwMode="auto">
          <a:xfrm>
            <a:off x="4766516" y="23402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7" name="AutoShape 24"/>
          <p:cNvSpPr>
            <a:spLocks noChangeArrowheads="1"/>
          </p:cNvSpPr>
          <p:nvPr/>
        </p:nvSpPr>
        <p:spPr bwMode="auto">
          <a:xfrm>
            <a:off x="1043078" y="3530786"/>
            <a:ext cx="3472995" cy="1292912"/>
          </a:xfrm>
          <a:prstGeom prst="wedgeRoundRectCallout">
            <a:avLst>
              <a:gd name="adj1" fmla="val 70945"/>
              <a:gd name="adj2" fmla="val -12102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Finally, once all of our embedded objects have been constructed, C++ will run the outer constructor’s body!</a:t>
            </a:r>
            <a:endParaRPr lang="en-US" sz="1700" dirty="0"/>
          </a:p>
        </p:txBody>
      </p:sp>
      <p:sp>
        <p:nvSpPr>
          <p:cNvPr id="118" name="Line 57"/>
          <p:cNvSpPr>
            <a:spLocks noChangeShapeType="1"/>
          </p:cNvSpPr>
          <p:nvPr/>
        </p:nvSpPr>
        <p:spPr bwMode="auto">
          <a:xfrm>
            <a:off x="4999468" y="260542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9" name="AutoShape 24"/>
          <p:cNvSpPr>
            <a:spLocks noChangeArrowheads="1"/>
          </p:cNvSpPr>
          <p:nvPr/>
        </p:nvSpPr>
        <p:spPr bwMode="auto">
          <a:xfrm>
            <a:off x="3434942" y="2916487"/>
            <a:ext cx="3118338" cy="1008056"/>
          </a:xfrm>
          <a:prstGeom prst="wedgeRoundRectCallout">
            <a:avLst>
              <a:gd name="adj1" fmla="val 52307"/>
              <a:gd name="adj2" fmla="val -11154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 smtClean="0"/>
              <a:t>We just separate each member object and it’s parameters with a </a:t>
            </a:r>
            <a:r>
              <a:rPr lang="en-US" sz="1700" dirty="0" smtClean="0">
                <a:solidFill>
                  <a:srgbClr val="FF0000"/>
                </a:solidFill>
              </a:rPr>
              <a:t>comma</a:t>
            </a:r>
            <a:r>
              <a:rPr lang="en-US" sz="1700" dirty="0" smtClean="0"/>
              <a:t>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78031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0.4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-4.72222E-6 -0.0520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0.16997 0.0004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-0.59444 0.38264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22" y="1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6" grpId="0" animBg="1"/>
      <p:bldP spid="36" grpId="1" animBg="1"/>
      <p:bldP spid="82" grpId="0" animBg="1"/>
      <p:bldP spid="82" grpId="1" animBg="1"/>
      <p:bldP spid="83" grpId="0" uiExpand="1" build="p" animBg="1"/>
      <p:bldP spid="83" grpId="1" build="allAtOnce" animBg="1"/>
      <p:bldP spid="84" grpId="0"/>
      <p:bldP spid="85" grpId="0" animBg="1"/>
      <p:bldP spid="85" grpId="1" animBg="1"/>
      <p:bldP spid="85" grpId="2" animBg="1"/>
      <p:bldP spid="86" grpId="0" animBg="1"/>
      <p:bldP spid="86" grpId="1" animBg="1"/>
      <p:bldP spid="6" grpId="0" animBg="1"/>
      <p:bldP spid="97" grpId="0"/>
      <p:bldP spid="105" grpId="0"/>
      <p:bldP spid="106" grpId="0" animBg="1"/>
      <p:bldP spid="106" grpId="1" animBg="1"/>
      <p:bldP spid="107" grpId="0"/>
      <p:bldP spid="107" grpId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/>
      <p:bldP spid="112" grpId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uiExpand="1" animBg="1"/>
      <p:bldP spid="119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 smtClean="0"/>
              <a:t>Initializer Lists</a:t>
            </a:r>
            <a:endParaRPr lang="en-US" dirty="0"/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0" y="960438"/>
            <a:ext cx="92265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You </a:t>
            </a:r>
            <a:r>
              <a:rPr lang="en-US" dirty="0" smtClean="0">
                <a:solidFill>
                  <a:srgbClr val="FF0000"/>
                </a:solidFill>
              </a:rPr>
              <a:t>must</a:t>
            </a:r>
            <a:r>
              <a:rPr lang="en-US" dirty="0" smtClean="0">
                <a:solidFill>
                  <a:schemeClr val="tx2"/>
                </a:solidFill>
              </a:rPr>
              <a:t> always add your initializer list to your actual </a:t>
            </a:r>
            <a:r>
              <a:rPr lang="en-US" dirty="0" smtClean="0">
                <a:solidFill>
                  <a:srgbClr val="FF0000"/>
                </a:solidFill>
              </a:rPr>
              <a:t>constructor definition </a:t>
            </a:r>
            <a:r>
              <a:rPr lang="en-US" dirty="0" smtClean="0">
                <a:solidFill>
                  <a:schemeClr val="tx2"/>
                </a:solidFill>
              </a:rPr>
              <a:t>(whether it’s defined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inside</a:t>
            </a:r>
            <a:r>
              <a:rPr lang="en-US" dirty="0" smtClean="0">
                <a:solidFill>
                  <a:schemeClr val="tx2"/>
                </a:solidFill>
              </a:rPr>
              <a:t> or </a:t>
            </a:r>
            <a:r>
              <a:rPr lang="en-US" dirty="0" smtClean="0">
                <a:solidFill>
                  <a:srgbClr val="7030A0"/>
                </a:solidFill>
              </a:rPr>
              <a:t>outside</a:t>
            </a:r>
            <a:r>
              <a:rPr lang="en-US" dirty="0" smtClean="0">
                <a:solidFill>
                  <a:schemeClr val="tx2"/>
                </a:solidFill>
              </a:rPr>
              <a:t> your class).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1600" y="2209800"/>
            <a:ext cx="6357815" cy="4524378"/>
            <a:chOff x="101600" y="2209800"/>
            <a:chExt cx="6357815" cy="4524378"/>
          </a:xfrm>
        </p:grpSpPr>
        <p:grpSp>
          <p:nvGrpSpPr>
            <p:cNvPr id="116752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16739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2418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40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2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</a:t>
                </a:r>
                <a:b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80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{</a:t>
                </a:r>
                <a:endParaRPr lang="en-US" sz="1800" dirty="0"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Brain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92105" y="4159236"/>
              <a:ext cx="4572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= 19;</a:t>
              </a:r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	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39705" y="358480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764915" y="2209800"/>
            <a:ext cx="6357815" cy="4571271"/>
            <a:chOff x="101600" y="2209800"/>
            <a:chExt cx="6357815" cy="4571271"/>
          </a:xfrm>
        </p:grpSpPr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8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2307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18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900" b="1" dirty="0" smtClean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();</a:t>
                </a:r>
                <a:b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05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Brain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204100" y="5026745"/>
              <a:ext cx="4572000" cy="175432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HungryNerd</a:t>
              </a: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::</a:t>
              </a:r>
              <a:r>
                <a:rPr lang="en-US" sz="1800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HungryNerd</a:t>
              </a: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</a:t>
              </a:r>
            </a:p>
            <a:p>
              <a:pPr eaLnBrk="0" hangingPunct="0">
                <a:tabLst>
                  <a:tab pos="228600" algn="l"/>
                </a:tabLst>
              </a:pPr>
              <a:endParaRPr lang="en-US" sz="1800" b="1" dirty="0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m_age</a:t>
              </a: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 = 19;	</a:t>
              </a:r>
            </a:p>
            <a:p>
              <a:pPr eaLnBrk="0" hangingPunct="0">
                <a:tabLst>
                  <a:tab pos="228600" algn="l"/>
                </a:tabLst>
              </a:pPr>
              <a:r>
                <a: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439711" y="358603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23" name="AutoShape 28"/>
          <p:cNvSpPr>
            <a:spLocks noChangeArrowheads="1"/>
          </p:cNvSpPr>
          <p:nvPr/>
        </p:nvSpPr>
        <p:spPr bwMode="auto">
          <a:xfrm>
            <a:off x="6005683" y="1672205"/>
            <a:ext cx="3063070" cy="1178930"/>
          </a:xfrm>
          <a:prstGeom prst="wedgeRoundRectCallout">
            <a:avLst>
              <a:gd name="adj1" fmla="val -60019"/>
              <a:gd name="adj2" fmla="val 81320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So if you define the body of your constructor </a:t>
            </a:r>
            <a:r>
              <a:rPr lang="en-US" sz="1800" dirty="0" smtClean="0">
                <a:solidFill>
                  <a:srgbClr val="FF0000"/>
                </a:solidFill>
              </a:rPr>
              <a:t>OUTSIDE</a:t>
            </a:r>
            <a:r>
              <a:rPr lang="en-US" sz="1800" dirty="0" smtClean="0">
                <a:solidFill>
                  <a:schemeClr val="tx2"/>
                </a:solidFill>
              </a:rPr>
              <a:t> of your class definition…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24" name="AutoShape 28"/>
          <p:cNvSpPr>
            <a:spLocks noChangeArrowheads="1"/>
          </p:cNvSpPr>
          <p:nvPr/>
        </p:nvSpPr>
        <p:spPr bwMode="auto">
          <a:xfrm>
            <a:off x="1346570" y="5939375"/>
            <a:ext cx="3063070" cy="794803"/>
          </a:xfrm>
          <a:prstGeom prst="wedgeRoundRectCallout">
            <a:avLst>
              <a:gd name="adj1" fmla="val 69098"/>
              <a:gd name="adj2" fmla="val -110900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Then you must have your initializer list here.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2" name="AutoShape 28"/>
          <p:cNvSpPr>
            <a:spLocks noChangeArrowheads="1"/>
          </p:cNvSpPr>
          <p:nvPr/>
        </p:nvSpPr>
        <p:spPr bwMode="auto">
          <a:xfrm>
            <a:off x="6524425" y="1841613"/>
            <a:ext cx="2472314" cy="401525"/>
          </a:xfrm>
          <a:prstGeom prst="wedgeRoundRectCallout">
            <a:avLst>
              <a:gd name="adj1" fmla="val -44079"/>
              <a:gd name="adj2" fmla="val 308905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And </a:t>
            </a:r>
            <a:r>
              <a:rPr lang="en-US" sz="1800" dirty="0" smtClean="0">
                <a:solidFill>
                  <a:srgbClr val="FF0000"/>
                </a:solidFill>
              </a:rPr>
              <a:t>NOT </a:t>
            </a:r>
            <a:r>
              <a:rPr lang="en-US" sz="1800" dirty="0" smtClean="0">
                <a:solidFill>
                  <a:schemeClr val="tx2"/>
                </a:solidFill>
              </a:rPr>
              <a:t>here.</a:t>
            </a:r>
          </a:p>
        </p:txBody>
      </p:sp>
    </p:spTree>
    <p:extLst>
      <p:ext uri="{BB962C8B-B14F-4D97-AF65-F5344CB8AC3E}">
        <p14:creationId xmlns:p14="http://schemas.microsoft.com/office/powerpoint/2010/main" val="302081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 L 4.44444E-6 0.2643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0.48819 0.247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10" y="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1" grpId="0"/>
      <p:bldP spid="30" grpId="0"/>
      <p:bldP spid="29" grpId="0"/>
      <p:bldP spid="29" grpId="1"/>
      <p:bldP spid="23" grpId="0" animBg="1"/>
      <p:bldP spid="23" grpId="1" animBg="1"/>
      <p:bldP spid="23" grpId="2" animBg="1"/>
      <p:bldP spid="24" grpId="0" animBg="1"/>
      <p:bldP spid="24" grpId="1" animBg="1"/>
      <p:bldP spid="32" grpId="0" animBg="1"/>
      <p:bldP spid="3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6321199" y="3448384"/>
            <a:ext cx="273013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Feel free to use the initializer list for scalars if you like, but it’s not required either way.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313783" y="949473"/>
            <a:ext cx="82685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If you like, you </a:t>
            </a:r>
            <a:r>
              <a:rPr lang="en-US" dirty="0" smtClean="0">
                <a:solidFill>
                  <a:srgbClr val="FF0000"/>
                </a:solidFill>
              </a:rPr>
              <a:t>may </a:t>
            </a:r>
            <a:r>
              <a:rPr lang="en-US" dirty="0" smtClean="0">
                <a:solidFill>
                  <a:schemeClr val="tx2"/>
                </a:solidFill>
              </a:rPr>
              <a:t>also use the initializer list </a:t>
            </a:r>
            <a:br>
              <a:rPr lang="en-US" dirty="0" smtClean="0">
                <a:solidFill>
                  <a:schemeClr val="tx2"/>
                </a:solidFill>
              </a:rPr>
            </a:br>
            <a:r>
              <a:rPr lang="en-US" dirty="0" smtClean="0">
                <a:solidFill>
                  <a:schemeClr val="tx2"/>
                </a:solidFill>
              </a:rPr>
              <a:t>to </a:t>
            </a:r>
            <a:r>
              <a:rPr lang="en-US" dirty="0" smtClean="0">
                <a:solidFill>
                  <a:srgbClr val="FF0000"/>
                </a:solidFill>
              </a:rPr>
              <a:t>initialize</a:t>
            </a:r>
            <a:r>
              <a:rPr lang="en-US" dirty="0" smtClean="0">
                <a:solidFill>
                  <a:schemeClr val="tx2"/>
                </a:solidFill>
              </a:rPr>
              <a:t> your </a:t>
            </a:r>
            <a:r>
              <a:rPr lang="en-US" dirty="0" smtClean="0">
                <a:solidFill>
                  <a:srgbClr val="FF0000"/>
                </a:solidFill>
              </a:rPr>
              <a:t>scalar member variables </a:t>
            </a:r>
            <a:r>
              <a:rPr lang="en-US" dirty="0" smtClean="0">
                <a:solidFill>
                  <a:schemeClr val="tx2"/>
                </a:solidFill>
              </a:rPr>
              <a:t>too.</a:t>
            </a:r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1601" y="2209800"/>
            <a:ext cx="6312262" cy="4524378"/>
            <a:chOff x="101600" y="2209800"/>
            <a:chExt cx="6357815" cy="4524378"/>
          </a:xfrm>
        </p:grpSpPr>
        <p:grpSp>
          <p:nvGrpSpPr>
            <p:cNvPr id="116752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16739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3408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40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2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</a:t>
                </a:r>
                <a:br>
                  <a:rPr lang="en-US" sz="1800" b="1" dirty="0" smtClean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80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{</a:t>
                </a:r>
                <a:endParaRPr lang="en-US" sz="1800" dirty="0"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Belly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myBelly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Brain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 smtClean="0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 smtClean="0">
                    <a:latin typeface="Courier New" pitchFamily="49" charset="0"/>
                    <a:cs typeface="Courier New" pitchFamily="49" charset="0"/>
                  </a:rPr>
                  <a:t>};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92105" y="4159236"/>
              <a:ext cx="4572000" cy="4001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b="1" dirty="0" err="1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myBelly.eat</a:t>
              </a:r>
              <a:r>
                <a:rPr lang="en-US" b="1" dirty="0" smtClean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39705" y="358480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 smtClean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5375" y="443762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myAge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5830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42068" y="4437629"/>
            <a:ext cx="840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19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58399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smtClean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 smtClean="0"/>
              <a:t>Initializer Lists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07917" y="3584806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  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15595" y="3607322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AutoShape 28"/>
          <p:cNvSpPr>
            <a:spLocks noChangeArrowheads="1"/>
          </p:cNvSpPr>
          <p:nvPr/>
        </p:nvSpPr>
        <p:spPr bwMode="auto">
          <a:xfrm>
            <a:off x="5908026" y="4476858"/>
            <a:ext cx="3063070" cy="1309988"/>
          </a:xfrm>
          <a:prstGeom prst="wedgeRoundRectCallout">
            <a:avLst>
              <a:gd name="adj1" fmla="val -60445"/>
              <a:gd name="adj2" fmla="val -93748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This will initialize your scalar variable(s) before the body of your constructor runs.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4" name="AutoShape 28"/>
          <p:cNvSpPr>
            <a:spLocks noChangeArrowheads="1"/>
          </p:cNvSpPr>
          <p:nvPr/>
        </p:nvSpPr>
        <p:spPr bwMode="auto">
          <a:xfrm>
            <a:off x="2319380" y="5460434"/>
            <a:ext cx="3262350" cy="1063757"/>
          </a:xfrm>
          <a:prstGeom prst="wedgeRoundRectCallout">
            <a:avLst>
              <a:gd name="adj1" fmla="val -54038"/>
              <a:gd name="adj2" fmla="val -11687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Instead of initializing your scalar variables </a:t>
            </a:r>
            <a:r>
              <a:rPr lang="en-US" sz="1800" dirty="0" smtClean="0">
                <a:solidFill>
                  <a:srgbClr val="FF0000"/>
                </a:solidFill>
              </a:rPr>
              <a:t>here </a:t>
            </a:r>
            <a:r>
              <a:rPr lang="en-US" sz="1800" dirty="0" smtClean="0"/>
              <a:t>in your </a:t>
            </a:r>
            <a:r>
              <a:rPr lang="en-US" sz="1800" dirty="0" smtClean="0">
                <a:solidFill>
                  <a:srgbClr val="FF0000"/>
                </a:solidFill>
              </a:rPr>
              <a:t>constructor body</a:t>
            </a:r>
            <a:r>
              <a:rPr lang="en-US" sz="1800" dirty="0" smtClean="0">
                <a:solidFill>
                  <a:schemeClr val="tx2"/>
                </a:solidFill>
              </a:rPr>
              <a:t>…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5" name="AutoShape 28"/>
          <p:cNvSpPr>
            <a:spLocks noChangeArrowheads="1"/>
          </p:cNvSpPr>
          <p:nvPr/>
        </p:nvSpPr>
        <p:spPr bwMode="auto">
          <a:xfrm>
            <a:off x="5708746" y="1901487"/>
            <a:ext cx="3262350" cy="847354"/>
          </a:xfrm>
          <a:prstGeom prst="wedgeRoundRectCallout">
            <a:avLst>
              <a:gd name="adj1" fmla="val -65250"/>
              <a:gd name="adj2" fmla="val 14674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You may do it </a:t>
            </a:r>
            <a:r>
              <a:rPr lang="en-US" sz="1800" dirty="0" smtClean="0">
                <a:solidFill>
                  <a:srgbClr val="FF0000"/>
                </a:solidFill>
              </a:rPr>
              <a:t>here</a:t>
            </a:r>
            <a:r>
              <a:rPr lang="en-US" sz="1800" dirty="0" smtClean="0">
                <a:solidFill>
                  <a:schemeClr val="tx2"/>
                </a:solidFill>
              </a:rPr>
              <a:t> in your initializer list…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46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59259E-6 L 0.45 -0.1261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-63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9.25712E-7 L 0.41753 -0.1247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68" y="-62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54305 0.026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53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6741" grpId="0"/>
      <p:bldP spid="20" grpId="0"/>
      <p:bldP spid="21" grpId="0"/>
      <p:bldP spid="22" grpId="0"/>
      <p:bldP spid="26" grpId="0"/>
      <p:bldP spid="6" grpId="0"/>
      <p:bldP spid="28" grpId="0"/>
      <p:bldP spid="31" grpId="0" animBg="1"/>
      <p:bldP spid="31" grpId="1" animBg="1"/>
      <p:bldP spid="31" grpId="2" animBg="1"/>
      <p:bldP spid="34" grpId="0" animBg="1"/>
      <p:bldP spid="34" grpId="1" animBg="1"/>
      <p:bldP spid="35" grpId="0" animBg="1"/>
      <p:bldP spid="35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 smtClean="0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 smtClean="0">
                    <a:solidFill>
                      <a:schemeClr val="accent2"/>
                    </a:solidFill>
                  </a:rPr>
                  <a:t>( </a:t>
                </a:r>
                <a:endParaRPr lang="en-US" sz="1800" dirty="0">
                  <a:solidFill>
                    <a:schemeClr val="accent2"/>
                  </a:solidFill>
                </a:endParaRPr>
              </a:p>
              <a:p>
                <a:r>
                  <a:rPr lang="en-US" sz="1800" dirty="0" smtClean="0"/>
                  <a:t> 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 smtClean="0">
                    <a:solidFill>
                      <a:srgbClr val="FF0000"/>
                    </a:solidFill>
                  </a:rPr>
                </a:br>
                <a:r>
                  <a:rPr lang="en-US" sz="1800" dirty="0" smtClean="0"/>
                  <a:t> </a:t>
                </a:r>
              </a:p>
              <a:p>
                <a:r>
                  <a:rPr lang="en-US" sz="1000" dirty="0" smtClean="0"/>
                  <a:t> </a:t>
                </a:r>
                <a:endParaRPr lang="en-US" sz="1050" dirty="0" smtClean="0"/>
              </a:p>
              <a:p>
                <a:r>
                  <a:rPr lang="en-US" sz="1100" dirty="0" smtClean="0"/>
                  <a:t>     </a:t>
                </a:r>
                <a:r>
                  <a:rPr lang="en-US" sz="3200" dirty="0" smtClean="0"/>
                  <a:t> </a:t>
                </a:r>
                <a:endParaRPr lang="en-US" sz="1100" dirty="0" smtClean="0"/>
              </a:p>
              <a:p>
                <a:r>
                  <a:rPr lang="en-US" sz="1800" dirty="0" smtClean="0">
                    <a:solidFill>
                      <a:srgbClr val="6600CC"/>
                    </a:solidFill>
                  </a:rPr>
                  <a:t>private</a:t>
                </a:r>
                <a:r>
                  <a:rPr lang="en-US" sz="1800" dirty="0">
                    <a:solidFill>
                      <a:srgbClr val="6600CC"/>
                    </a:solidFill>
                  </a:rPr>
                  <a:t>:</a:t>
                </a:r>
              </a:p>
              <a:p>
                <a:r>
                  <a:rPr lang="en-US" sz="1800" dirty="0" smtClean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 smtClean="0"/>
                  <a:t>   Brain </a:t>
                </a:r>
                <a:r>
                  <a:rPr lang="en-US" sz="1800" dirty="0" err="1" smtClean="0"/>
                  <a:t>myBrain</a:t>
                </a:r>
                <a:r>
                  <a:rPr lang="en-US" sz="1800" dirty="0" smtClean="0"/>
                  <a:t>;</a:t>
                </a:r>
              </a:p>
              <a:p>
                <a:r>
                  <a:rPr lang="en-US" sz="1200" b="1" dirty="0" smtClean="0"/>
                  <a:t>};</a:t>
                </a:r>
                <a:endParaRPr lang="en-US" sz="1200" b="1" dirty="0"/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Stomach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myBelly</a:t>
              </a:r>
              <a:r>
                <a:rPr lang="en-US" sz="1800" dirty="0">
                  <a:solidFill>
                    <a:srgbClr val="FF0000"/>
                  </a:solidFill>
                </a:rPr>
                <a:t>;</a:t>
              </a: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</a:rPr>
              <a:t>Advanced Class </a:t>
            </a:r>
            <a:r>
              <a:rPr lang="en-US" sz="4400" dirty="0">
                <a:solidFill>
                  <a:schemeClr val="tx2"/>
                </a:solidFill>
              </a:rPr>
              <a:t>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4494" y="4489426"/>
            <a:ext cx="23722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Finally, there’s no reason why the parameters to your initializer list have to be </a:t>
            </a:r>
            <a:r>
              <a:rPr lang="en-US" dirty="0" smtClean="0">
                <a:solidFill>
                  <a:srgbClr val="FF0000"/>
                </a:solidFill>
              </a:rPr>
              <a:t>constants</a:t>
            </a:r>
            <a:r>
              <a:rPr lang="en-US" dirty="0" smtClean="0"/>
              <a:t>…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 smtClean="0">
                  <a:solidFill>
                    <a:srgbClr val="0000CC"/>
                  </a:solidFill>
                </a:rPr>
                <a:t> </a:t>
              </a:r>
              <a:endParaRPr lang="en-US" sz="1800" dirty="0" smtClean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 smtClean="0">
                  <a:solidFill>
                    <a:srgbClr val="0000CC"/>
                  </a:solidFill>
                </a:rPr>
                <a:t>   ~</a:t>
              </a:r>
              <a:r>
                <a:rPr lang="en-US" sz="1800" dirty="0">
                  <a:solidFill>
                    <a:srgbClr val="0000CC"/>
                  </a:solidFill>
                </a:rPr>
                <a:t>Stomach() </a:t>
              </a:r>
              <a:r>
                <a:rPr lang="en-US" sz="1800" dirty="0" smtClean="0">
                  <a:solidFill>
                    <a:srgbClr val="0000CC"/>
                  </a:solidFill>
                </a:rPr>
                <a:t>{ </a:t>
              </a:r>
              <a:r>
                <a:rPr lang="en-US" sz="1800" dirty="0" err="1" smtClean="0">
                  <a:solidFill>
                    <a:srgbClr val="FF0000"/>
                  </a:solidFill>
                </a:rPr>
                <a:t>cout</a:t>
              </a:r>
              <a:r>
                <a:rPr lang="en-US" sz="1800" dirty="0" smtClean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&lt;&lt; </a:t>
              </a:r>
              <a:r>
                <a:rPr lang="en-US" sz="1800" dirty="0" smtClean="0">
                  <a:solidFill>
                    <a:srgbClr val="FF0000"/>
                  </a:solidFill>
                </a:rPr>
                <a:t>“Fart!\n”; </a:t>
              </a:r>
              <a:r>
                <a:rPr lang="en-US" sz="1800" dirty="0" smtClean="0">
                  <a:solidFill>
                    <a:srgbClr val="0000CC"/>
                  </a:solidFill>
                </a:rPr>
                <a:t> </a:t>
              </a:r>
              <a:r>
                <a:rPr lang="en-US" sz="1800" dirty="0">
                  <a:solidFill>
                    <a:srgbClr val="0000CC"/>
                  </a:solidFill>
                </a:rPr>
                <a:t>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 smtClean="0">
                  <a:solidFill>
                    <a:srgbClr val="000099"/>
                  </a:solidFill>
                </a:rPr>
                <a:t>   </a:t>
              </a:r>
              <a:r>
                <a:rPr lang="en-US" sz="1900" dirty="0">
                  <a:solidFill>
                    <a:srgbClr val="000099"/>
                  </a:solidFill>
                </a:rPr>
                <a:t>void eat() </a:t>
              </a:r>
              <a:r>
                <a:rPr lang="en-US" sz="1900" dirty="0" smtClean="0">
                  <a:solidFill>
                    <a:srgbClr val="000099"/>
                  </a:solidFill>
                </a:rPr>
                <a:t> { </a:t>
              </a:r>
              <a:r>
                <a:rPr lang="en-US" sz="1900" dirty="0" err="1" smtClean="0">
                  <a:solidFill>
                    <a:srgbClr val="FF3300"/>
                  </a:solidFill>
                </a:rPr>
                <a:t>myGas</a:t>
              </a:r>
              <a:r>
                <a:rPr lang="en-US" sz="1900" dirty="0" smtClean="0">
                  <a:solidFill>
                    <a:srgbClr val="FF3300"/>
                  </a:solidFill>
                </a:rPr>
                <a:t> </a:t>
              </a:r>
              <a:r>
                <a:rPr lang="en-US" sz="1900" dirty="0">
                  <a:solidFill>
                    <a:srgbClr val="FF3300"/>
                  </a:solidFill>
                </a:rPr>
                <a:t>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private</a:t>
              </a:r>
              <a:r>
                <a:rPr lang="en-US" sz="1200" b="1" dirty="0">
                  <a:solidFill>
                    <a:srgbClr val="CC0099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 smtClean="0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 smtClean="0">
                  <a:solidFill>
                    <a:srgbClr val="FF0000"/>
                  </a:solidFill>
                </a:rPr>
                <a:t>startGas</a:t>
              </a:r>
              <a:r>
                <a:rPr lang="en-US" dirty="0" smtClean="0">
                  <a:solidFill>
                    <a:schemeClr val="accent2"/>
                  </a:solidFill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  <a:p>
              <a:r>
                <a:rPr lang="en-US" sz="1400" dirty="0"/>
                <a:t>  {</a:t>
              </a:r>
            </a:p>
            <a:p>
              <a:r>
                <a:rPr lang="en-US" dirty="0" smtClean="0"/>
                <a:t>     </a:t>
              </a:r>
              <a:r>
                <a:rPr lang="en-US" dirty="0" err="1" smtClean="0"/>
                <a:t>myGas</a:t>
              </a:r>
              <a:r>
                <a:rPr lang="en-US" dirty="0" smtClean="0"/>
                <a:t> = </a:t>
              </a:r>
              <a:r>
                <a:rPr lang="en-US" dirty="0" err="1" smtClean="0"/>
                <a:t>startGas</a:t>
              </a:r>
              <a:r>
                <a:rPr lang="en-US" dirty="0" smtClean="0"/>
                <a:t>;</a:t>
              </a:r>
            </a:p>
            <a:p>
              <a:r>
                <a:rPr lang="en-US" sz="1400" dirty="0" smtClean="0"/>
                <a:t>  }</a:t>
              </a:r>
              <a:endParaRPr lang="en-US" sz="1400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     </a:t>
            </a:r>
            <a:r>
              <a:rPr lang="en-US" sz="1800" dirty="0" err="1">
                <a:solidFill>
                  <a:srgbClr val="FF0000"/>
                </a:solidFill>
              </a:rPr>
              <a:t>myBelly.eat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 smtClean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 smtClean="0">
                <a:solidFill>
                  <a:srgbClr val="FF0000"/>
                </a:solidFill>
              </a:rPr>
              <a:t> </a:t>
            </a:r>
            <a:r>
              <a:rPr lang="en-US" sz="1200" b="1" dirty="0" smtClean="0"/>
              <a:t>}</a:t>
            </a:r>
            <a:endParaRPr lang="en-US" sz="1200" b="1" dirty="0"/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Call </a:t>
              </a:r>
              <a:r>
                <a:rPr lang="en-US" sz="1600" dirty="0" err="1" smtClean="0">
                  <a:solidFill>
                    <a:srgbClr val="7030A0"/>
                  </a:solidFill>
                </a:rPr>
                <a:t>myBrain‘s</a:t>
              </a:r>
              <a:r>
                <a:rPr lang="en-US" sz="1600" dirty="0" smtClean="0">
                  <a:solidFill>
                    <a:srgbClr val="7030A0"/>
                  </a:solidFill>
                </a:rPr>
                <a:t> </a:t>
              </a:r>
              <a:r>
                <a:rPr lang="en-US" sz="700" dirty="0" smtClean="0"/>
                <a:t> </a:t>
              </a:r>
              <a:r>
                <a:rPr lang="en-US" sz="1600" dirty="0" smtClean="0"/>
                <a:t>default constructor</a:t>
              </a:r>
              <a:endParaRPr lang="en-US" sz="1600" dirty="0"/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4318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: </a:t>
            </a:r>
            <a:r>
              <a:rPr lang="en-US" sz="1800" dirty="0" err="1" smtClean="0">
                <a:solidFill>
                  <a:srgbClr val="339933"/>
                </a:solidFill>
              </a:rPr>
              <a:t>myBelly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FF0000"/>
                </a:solidFill>
              </a:rPr>
              <a:t>   </a:t>
            </a: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6458363" y="1718993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)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6202937" y="1960563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467070" y="1962834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)</a:t>
            </a:r>
          </a:p>
        </p:txBody>
      </p:sp>
      <p:sp>
        <p:nvSpPr>
          <p:cNvPr id="49" name="AutoShape 28"/>
          <p:cNvSpPr>
            <a:spLocks noChangeArrowheads="1"/>
          </p:cNvSpPr>
          <p:nvPr/>
        </p:nvSpPr>
        <p:spPr bwMode="auto">
          <a:xfrm>
            <a:off x="5787401" y="219446"/>
            <a:ext cx="3262350" cy="847354"/>
          </a:xfrm>
          <a:prstGeom prst="wedgeRoundRectCallout">
            <a:avLst>
              <a:gd name="adj1" fmla="val -30414"/>
              <a:gd name="adj2" fmla="val 16524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We don’t need to have constants here!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12259" y="172979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startingGas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6766734" y="1729793"/>
            <a:ext cx="1438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startingGas</a:t>
            </a:r>
            <a:endParaRPr lang="en-US" sz="1800" dirty="0"/>
          </a:p>
        </p:txBody>
      </p:sp>
      <p:grpSp>
        <p:nvGrpSpPr>
          <p:cNvPr id="50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51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 err="1">
                  <a:cs typeface="Courier New" pitchFamily="49" charset="0"/>
                </a:rPr>
                <a:t>int</a:t>
              </a:r>
              <a:r>
                <a:rPr lang="en-US" sz="1800" dirty="0">
                  <a:cs typeface="Courier New" pitchFamily="49" charset="0"/>
                </a:rPr>
                <a:t> main(void)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 smtClean="0">
                  <a:cs typeface="Courier New" pitchFamily="49" charset="0"/>
                </a:rPr>
                <a:t>HungryNerd</a:t>
              </a:r>
              <a:r>
                <a:rPr lang="en-US" sz="1800" dirty="0" smtClean="0">
                  <a:cs typeface="Courier New" pitchFamily="49" charset="0"/>
                </a:rPr>
                <a:t>   </a:t>
              </a:r>
              <a:r>
                <a:rPr lang="en-US" sz="1800" dirty="0" err="1" smtClean="0">
                  <a:cs typeface="Courier New" pitchFamily="49" charset="0"/>
                </a:rPr>
                <a:t>carey</a:t>
              </a:r>
              <a:r>
                <a:rPr lang="en-US" sz="1800" dirty="0" smtClean="0">
                  <a:cs typeface="Courier New" pitchFamily="49" charset="0"/>
                </a:rPr>
                <a:t>(</a:t>
              </a:r>
              <a:r>
                <a:rPr lang="en-US" sz="1800" dirty="0" smtClean="0">
                  <a:solidFill>
                    <a:srgbClr val="FF0000"/>
                  </a:solidFill>
                  <a:cs typeface="Courier New" pitchFamily="49" charset="0"/>
                </a:rPr>
                <a:t>75</a:t>
              </a:r>
              <a:r>
                <a:rPr lang="en-US" sz="1800" dirty="0" smtClean="0">
                  <a:cs typeface="Courier New" pitchFamily="49" charset="0"/>
                </a:rPr>
                <a:t>);</a:t>
              </a:r>
              <a:endParaRPr lang="en-US" sz="1800" dirty="0">
                <a:cs typeface="Courier New" pitchFamily="49" charset="0"/>
              </a:endParaRP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53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4750769" y="19144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" name="Line 57"/>
          <p:cNvSpPr>
            <a:spLocks noChangeShapeType="1"/>
          </p:cNvSpPr>
          <p:nvPr/>
        </p:nvSpPr>
        <p:spPr bwMode="auto">
          <a:xfrm>
            <a:off x="5048280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61067" y="554052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sp>
        <p:nvSpPr>
          <p:cNvPr id="56" name="AutoShape 28"/>
          <p:cNvSpPr>
            <a:spLocks noChangeArrowheads="1"/>
          </p:cNvSpPr>
          <p:nvPr/>
        </p:nvSpPr>
        <p:spPr bwMode="auto">
          <a:xfrm>
            <a:off x="2321970" y="2824225"/>
            <a:ext cx="3697167" cy="1304584"/>
          </a:xfrm>
          <a:prstGeom prst="wedgeRoundRectCallout">
            <a:avLst>
              <a:gd name="adj1" fmla="val 60128"/>
              <a:gd name="adj2" fmla="val -9267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Now we’ll initialize our </a:t>
            </a:r>
            <a:r>
              <a:rPr lang="en-US" sz="1800" dirty="0" err="1" smtClean="0">
                <a:solidFill>
                  <a:schemeClr val="tx2"/>
                </a:solidFill>
              </a:rPr>
              <a:t>myBelly</a:t>
            </a:r>
            <a:r>
              <a:rPr lang="en-US" sz="1800" dirty="0" smtClean="0">
                <a:solidFill>
                  <a:schemeClr val="tx2"/>
                </a:solidFill>
              </a:rPr>
              <a:t> member with whatever the user passes in to the </a:t>
            </a:r>
            <a:r>
              <a:rPr lang="en-US" sz="1800" dirty="0" err="1" smtClean="0">
                <a:solidFill>
                  <a:schemeClr val="tx2"/>
                </a:solidFill>
              </a:rPr>
              <a:t>HungryNerd</a:t>
            </a:r>
            <a:r>
              <a:rPr lang="en-US" sz="1800" dirty="0" smtClean="0">
                <a:solidFill>
                  <a:schemeClr val="tx2"/>
                </a:solidFill>
              </a:rPr>
              <a:t> constructor!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57" name="Line 57"/>
          <p:cNvSpPr>
            <a:spLocks noChangeShapeType="1"/>
          </p:cNvSpPr>
          <p:nvPr/>
        </p:nvSpPr>
        <p:spPr bwMode="auto">
          <a:xfrm>
            <a:off x="216543" y="17704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186018" y="151026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grpSp>
        <p:nvGrpSpPr>
          <p:cNvPr id="59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61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780558" y="5306727"/>
            <a:ext cx="1767366" cy="686226"/>
            <a:chOff x="4615719" y="6383787"/>
            <a:chExt cx="1767366" cy="686226"/>
          </a:xfrm>
        </p:grpSpPr>
        <p:grpSp>
          <p:nvGrpSpPr>
            <p:cNvPr id="63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8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myBelly</a:t>
                </a:r>
                <a:endParaRPr lang="en-US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65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6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69" name="Rectangle 68"/>
          <p:cNvSpPr/>
          <p:nvPr/>
        </p:nvSpPr>
        <p:spPr>
          <a:xfrm>
            <a:off x="4787420" y="5534213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75</a:t>
            </a:r>
            <a:endParaRPr lang="en-US" sz="28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71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6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 smtClean="0"/>
                  <a:t>myBrain</a:t>
                </a:r>
                <a:endParaRPr lang="en-US" dirty="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4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 smtClean="0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7" name="Rectangle 76"/>
          <p:cNvSpPr/>
          <p:nvPr/>
        </p:nvSpPr>
        <p:spPr>
          <a:xfrm>
            <a:off x="4730274" y="6245179"/>
            <a:ext cx="697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100</a:t>
            </a:r>
            <a:endParaRPr lang="en-US" sz="2400" dirty="0"/>
          </a:p>
        </p:txBody>
      </p:sp>
      <p:sp>
        <p:nvSpPr>
          <p:cNvPr id="78" name="Line 57"/>
          <p:cNvSpPr>
            <a:spLocks noChangeShapeType="1"/>
          </p:cNvSpPr>
          <p:nvPr/>
        </p:nvSpPr>
        <p:spPr bwMode="auto">
          <a:xfrm>
            <a:off x="505441" y="23242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" name="Line 57"/>
          <p:cNvSpPr>
            <a:spLocks noChangeShapeType="1"/>
          </p:cNvSpPr>
          <p:nvPr/>
        </p:nvSpPr>
        <p:spPr bwMode="auto">
          <a:xfrm>
            <a:off x="236317" y="25861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4994565" y="24737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21417" y="1954883"/>
            <a:ext cx="1946248" cy="369332"/>
            <a:chOff x="8261067" y="2832472"/>
            <a:chExt cx="1946248" cy="369332"/>
          </a:xfrm>
        </p:grpSpPr>
        <p:sp>
          <p:nvSpPr>
            <p:cNvPr id="83" name="Rectangle 7"/>
            <p:cNvSpPr>
              <a:spLocks noChangeArrowheads="1"/>
            </p:cNvSpPr>
            <p:nvPr/>
          </p:nvSpPr>
          <p:spPr bwMode="auto">
            <a:xfrm>
              <a:off x="8332626" y="2887546"/>
              <a:ext cx="1874689" cy="284635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261067" y="2832472"/>
              <a:ext cx="17860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 smtClean="0">
                  <a:solidFill>
                    <a:srgbClr val="7030A0"/>
                  </a:solidFill>
                </a:rPr>
                <a:t>startingGas</a:t>
              </a:r>
              <a:r>
                <a:rPr lang="en-US" sz="1800" dirty="0" smtClean="0">
                  <a:solidFill>
                    <a:srgbClr val="7030A0"/>
                  </a:solidFill>
                </a:rPr>
                <a:t>*4</a:t>
              </a:r>
              <a:r>
                <a:rPr lang="en-US" sz="1800" dirty="0" smtClean="0"/>
                <a:t>)</a:t>
              </a:r>
              <a:endParaRPr lang="en-US" sz="1800" dirty="0"/>
            </a:p>
          </p:txBody>
        </p:sp>
      </p:grpSp>
      <p:sp>
        <p:nvSpPr>
          <p:cNvPr id="81" name="AutoShape 28"/>
          <p:cNvSpPr>
            <a:spLocks noChangeArrowheads="1"/>
          </p:cNvSpPr>
          <p:nvPr/>
        </p:nvSpPr>
        <p:spPr bwMode="auto">
          <a:xfrm>
            <a:off x="6476791" y="2788496"/>
            <a:ext cx="2572960" cy="955482"/>
          </a:xfrm>
          <a:prstGeom prst="wedgeRoundRectCallout">
            <a:avLst>
              <a:gd name="adj1" fmla="val -40152"/>
              <a:gd name="adj2" fmla="val -109471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 smtClean="0">
                <a:solidFill>
                  <a:schemeClr val="tx2"/>
                </a:solidFill>
              </a:rPr>
              <a:t>And these can even be more </a:t>
            </a:r>
            <a:r>
              <a:rPr lang="en-US" sz="1800" dirty="0" smtClean="0">
                <a:solidFill>
                  <a:srgbClr val="7030A0"/>
                </a:solidFill>
              </a:rPr>
              <a:t>interesting</a:t>
            </a:r>
            <a:r>
              <a:rPr lang="en-US" sz="1800" dirty="0" smtClean="0">
                <a:solidFill>
                  <a:schemeClr val="tx2"/>
                </a:solidFill>
              </a:rPr>
              <a:t> expressions!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4702313" y="5549153"/>
            <a:ext cx="747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300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69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1379E-6 L 0.17691 0.0002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5.34598E-7 L 0.11771 -5.34598E-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5971E-6 L -0.05539 0.034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8" y="16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5628E-6 L -0.11736 -0.5887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8" y="-29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9 L -0.53281 -0.02221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9" y="-1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/>
      <p:bldP spid="3" grpId="0"/>
      <p:bldP spid="42" grpId="0"/>
      <p:bldP spid="49" grpId="0" animBg="1"/>
      <p:bldP spid="49" grpId="1" animBg="1"/>
      <p:bldP spid="4" grpId="0"/>
      <p:bldP spid="5" grpId="0"/>
      <p:bldP spid="5" grpId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6" grpId="0"/>
      <p:bldP spid="6" grpId="1"/>
      <p:bldP spid="6" grpId="2"/>
      <p:bldP spid="56" grpId="0" animBg="1"/>
      <p:bldP spid="56" grpId="1" animBg="1"/>
      <p:bldP spid="57" grpId="0" animBg="1"/>
      <p:bldP spid="57" grpId="1" animBg="1"/>
      <p:bldP spid="58" grpId="0"/>
      <p:bldP spid="58" grpId="1"/>
      <p:bldP spid="58" grpId="2"/>
      <p:bldP spid="69" grpId="0"/>
      <p:bldP spid="69" grpId="1"/>
      <p:bldP spid="77" grpId="0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Final Topic: Debugging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2" y="1503417"/>
            <a:ext cx="3687607" cy="43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8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95" y="2413399"/>
            <a:ext cx="7023100" cy="419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154083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By default, Visual Studio compiles all programs in </a:t>
            </a:r>
            <a:r>
              <a:rPr lang="en-US" dirty="0" smtClean="0">
                <a:solidFill>
                  <a:srgbClr val="0070C0"/>
                </a:solidFill>
              </a:rPr>
              <a:t>“debug mode” </a:t>
            </a:r>
            <a:r>
              <a:rPr lang="en-US" dirty="0" smtClean="0"/>
              <a:t>so you can use the debugger with them right away.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362113" y="3497802"/>
            <a:ext cx="3602647" cy="1328023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When you compile your program, you should see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“Configuration: Debug Win32”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 the Output window.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 can run your program from start to finish by hitting either </a:t>
            </a:r>
            <a:br>
              <a:rPr lang="en-US" dirty="0" smtClean="0"/>
            </a:br>
            <a:r>
              <a:rPr lang="en-US" dirty="0" smtClean="0">
                <a:solidFill>
                  <a:srgbClr val="6600CC"/>
                </a:solidFill>
              </a:rPr>
              <a:t>F5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6600CC"/>
                </a:solidFill>
              </a:rPr>
              <a:t>Ctrl-F5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54246" y="2321520"/>
            <a:ext cx="4330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 run your program by hitting </a:t>
            </a:r>
            <a:r>
              <a:rPr lang="en-US" dirty="0" smtClean="0">
                <a:solidFill>
                  <a:srgbClr val="6600CC"/>
                </a:solidFill>
              </a:rPr>
              <a:t>F5</a:t>
            </a:r>
            <a:r>
              <a:rPr lang="en-US" dirty="0" smtClean="0"/>
              <a:t>, Visual Studio will immediately close the debug window after your program finishes.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54246" y="4653764"/>
            <a:ext cx="43306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 run by hitting </a:t>
            </a:r>
            <a:r>
              <a:rPr lang="en-US" dirty="0" smtClean="0">
                <a:solidFill>
                  <a:srgbClr val="6600CC"/>
                </a:solidFill>
              </a:rPr>
              <a:t>Ctrl-F5</a:t>
            </a:r>
            <a:r>
              <a:rPr lang="en-US" dirty="0" smtClean="0"/>
              <a:t>, Visual Studio will print 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“Press any key to continue…”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and leave the debug window on the screen when your program completes.</a:t>
            </a:r>
            <a:endParaRPr lang="en-US" dirty="0"/>
          </a:p>
        </p:txBody>
      </p:sp>
      <p:pic>
        <p:nvPicPr>
          <p:cNvPr id="2211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02" y="2091523"/>
            <a:ext cx="3457575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11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64" y="4342383"/>
            <a:ext cx="37433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05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1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2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870" y="2734317"/>
            <a:ext cx="5974552" cy="3657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 can step through your program one line at a time using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rgbClr val="6600CC"/>
                </a:solidFill>
              </a:rPr>
              <a:t>F10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keys.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3633" y="2321519"/>
            <a:ext cx="2492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To start your program and debug one line at a time,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 after you finish compiling it.</a:t>
            </a:r>
            <a:endParaRPr lang="en-US" sz="1800" dirty="0"/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580033" y="593524"/>
            <a:ext cx="3602647" cy="224742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You’ll see this little yellow arrow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next to the first line of your program. 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arrow points to the line of code that’s ABOUT to execute.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328" y="4107408"/>
            <a:ext cx="273954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To run the current line of code,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 or </a:t>
            </a:r>
            <a:r>
              <a:rPr lang="en-US" sz="1800" dirty="0" smtClean="0">
                <a:solidFill>
                  <a:srgbClr val="6600CC"/>
                </a:solidFill>
              </a:rPr>
              <a:t>F11</a:t>
            </a:r>
            <a:r>
              <a:rPr lang="en-US" sz="1800" dirty="0" smtClean="0"/>
              <a:t>. </a:t>
            </a:r>
            <a:br>
              <a:rPr lang="en-US" sz="1800" dirty="0" smtClean="0"/>
            </a:b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1800" dirty="0" smtClean="0"/>
              <a:t>Let’s do that now.</a:t>
            </a:r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144718" y="5618766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Let’s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 again and trace over another line. </a:t>
            </a:r>
            <a:endParaRPr lang="en-US" sz="1800" dirty="0"/>
          </a:p>
        </p:txBody>
      </p:sp>
      <p:pic>
        <p:nvPicPr>
          <p:cNvPr id="2222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61" y="2743289"/>
            <a:ext cx="5964961" cy="3651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ounded Rectangular Callout 14"/>
          <p:cNvSpPr/>
          <p:nvPr/>
        </p:nvSpPr>
        <p:spPr bwMode="auto">
          <a:xfrm>
            <a:off x="4986285" y="2938730"/>
            <a:ext cx="4232436" cy="1435144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has a sub-window where it displays the values of your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local variables</a:t>
            </a:r>
            <a:r>
              <a:rPr lang="en-US" sz="1800" dirty="0"/>
              <a:t> </a:t>
            </a:r>
            <a:r>
              <a:rPr lang="en-US" sz="1800" dirty="0" smtClean="0"/>
              <a:t>– these are called </a:t>
            </a:r>
            <a:r>
              <a:rPr lang="en-US" sz="1800" dirty="0" smtClean="0">
                <a:solidFill>
                  <a:srgbClr val="6600CC"/>
                </a:solidFill>
              </a:rPr>
              <a:t>“auto” </a:t>
            </a:r>
            <a:r>
              <a:rPr lang="en-US" sz="1800" dirty="0" smtClean="0"/>
              <a:t>variables.</a:t>
            </a:r>
            <a:endParaRPr kumimoji="0" lang="en-US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221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5672829" y="3529776"/>
            <a:ext cx="3311374" cy="1498283"/>
          </a:xfrm>
          <a:prstGeom prst="wedgeRoundRectCallout">
            <a:avLst>
              <a:gd name="adj1" fmla="val -62219"/>
              <a:gd name="adj2" fmla="val 773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800" baseline="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Here we can see that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currently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a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random value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it hasn’t been initialized yet.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ounded Rectangular Callout 21"/>
          <p:cNvSpPr/>
          <p:nvPr/>
        </p:nvSpPr>
        <p:spPr bwMode="auto">
          <a:xfrm>
            <a:off x="5318935" y="2390615"/>
            <a:ext cx="3602647" cy="1940957"/>
          </a:xfrm>
          <a:prstGeom prst="wedgeRoundRectCallout">
            <a:avLst>
              <a:gd name="adj1" fmla="val -61951"/>
              <a:gd name="adj2" fmla="val 1050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the value of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a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changed.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shows this and highlights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value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672829" y="2579342"/>
            <a:ext cx="3602647" cy="2247424"/>
          </a:xfrm>
          <a:prstGeom prst="wedgeRoundRectCallout">
            <a:avLst>
              <a:gd name="adj1" fmla="val -60965"/>
              <a:gd name="adj2" fmla="val 8137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Also notice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that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now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active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  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/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Since we haven’t run the current line of code yet </a:t>
            </a:r>
            <a:r>
              <a:rPr lang="en-US" sz="1800" dirty="0" smtClean="0"/>
              <a:t>to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initialize its value, it is currently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random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1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9" grpId="1" animBg="1"/>
      <p:bldP spid="11" grpId="0"/>
      <p:bldP spid="17" grpId="0"/>
      <p:bldP spid="15" grpId="0" animBg="1"/>
      <p:bldP spid="15" grpId="1" animBg="1"/>
      <p:bldP spid="16" grpId="0" animBg="1"/>
      <p:bldP spid="16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0517" y="1083059"/>
            <a:ext cx="8414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 can step through your program one line at a time using 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rgbClr val="6600CC"/>
                </a:solidFill>
              </a:rPr>
              <a:t>F10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keys.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35840" y="2600361"/>
            <a:ext cx="2695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Let’s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 again and trace over another line. </a:t>
            </a:r>
            <a:endParaRPr lang="en-US" sz="1800" dirty="0"/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46" y="2745666"/>
            <a:ext cx="5961375" cy="364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41611"/>
            <a:ext cx="5951800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67469" y="3507363"/>
            <a:ext cx="2695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If you want to watch other variables or expressions, you can do that in the </a:t>
            </a:r>
            <a:r>
              <a:rPr lang="en-US" sz="1800" dirty="0" smtClean="0">
                <a:solidFill>
                  <a:srgbClr val="FF0000"/>
                </a:solidFill>
              </a:rPr>
              <a:t>“watch” </a:t>
            </a:r>
            <a:r>
              <a:rPr lang="en-US" sz="1800" dirty="0" smtClean="0"/>
              <a:t>sub-window.</a:t>
            </a:r>
            <a:endParaRPr lang="en-US" sz="1800" dirty="0"/>
          </a:p>
        </p:txBody>
      </p:sp>
      <p:pic>
        <p:nvPicPr>
          <p:cNvPr id="2232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1684"/>
            <a:ext cx="5951799" cy="364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38" y="2751684"/>
            <a:ext cx="5961374" cy="3649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2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1" y="2755482"/>
            <a:ext cx="5964492" cy="365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ounded Rectangular Callout 25"/>
          <p:cNvSpPr/>
          <p:nvPr/>
        </p:nvSpPr>
        <p:spPr bwMode="auto">
          <a:xfrm>
            <a:off x="5156855" y="3494917"/>
            <a:ext cx="3602647" cy="1328023"/>
          </a:xfrm>
          <a:prstGeom prst="wedgeRoundRectCallout">
            <a:avLst>
              <a:gd name="adj1" fmla="val -56529"/>
              <a:gd name="adj2" fmla="val 9446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Visual Studio will display the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value of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your variable or expression in the “watch” window!</a:t>
            </a: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6039242" y="4337113"/>
            <a:ext cx="2606868" cy="1021556"/>
          </a:xfrm>
          <a:prstGeom prst="wedgeRoundRectCallout">
            <a:avLst>
              <a:gd name="adj1" fmla="val -47714"/>
              <a:gd name="adj2" fmla="val 114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Click here to activate the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“watch” 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sub-window.</a:t>
            </a: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5043462" y="3621917"/>
            <a:ext cx="3602647" cy="1021556"/>
          </a:xfrm>
          <a:prstGeom prst="wedgeRoundRectCallout">
            <a:avLst>
              <a:gd name="adj1" fmla="val -66386"/>
              <a:gd name="adj2" fmla="val 125219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Then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click the mouse on the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rPr>
              <a:t>blue line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effectLst/>
                <a:latin typeface="Comic Sans MS" pitchFamily="66" charset="0"/>
                <a:cs typeface="Times New Roman" pitchFamily="18" charset="0"/>
              </a:rPr>
              <a:t>and type in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variabl</a:t>
            </a:r>
            <a:r>
              <a:rPr lang="en-US" sz="1800" dirty="0" smtClean="0">
                <a:solidFill>
                  <a:srgbClr val="FF0000"/>
                </a:solidFill>
              </a:rPr>
              <a:t>e name </a:t>
            </a:r>
            <a:r>
              <a:rPr lang="en-US" sz="1800" dirty="0" smtClean="0"/>
              <a:t>or </a:t>
            </a:r>
            <a:r>
              <a:rPr lang="en-US" sz="1800" dirty="0" smtClean="0">
                <a:solidFill>
                  <a:srgbClr val="FF0000"/>
                </a:solidFill>
              </a:rPr>
              <a:t>expression</a:t>
            </a:r>
            <a:r>
              <a:rPr lang="en-US" sz="1800" dirty="0" smtClean="0"/>
              <a:t> to watch.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ounded Rectangular Callout 24"/>
          <p:cNvSpPr/>
          <p:nvPr/>
        </p:nvSpPr>
        <p:spPr bwMode="auto">
          <a:xfrm>
            <a:off x="4595667" y="3709299"/>
            <a:ext cx="3602647" cy="1021556"/>
          </a:xfrm>
          <a:prstGeom prst="wedgeRoundRectCallout">
            <a:avLst>
              <a:gd name="adj1" fmla="val -54558"/>
              <a:gd name="adj2" fmla="val 11826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Hit enter when you’re done typing in the variable or expression you want to watch.</a:t>
            </a: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5541353" y="2600361"/>
            <a:ext cx="3602647" cy="1021556"/>
          </a:xfrm>
          <a:prstGeom prst="wedgeRoundRectCallout">
            <a:avLst>
              <a:gd name="adj1" fmla="val -67125"/>
              <a:gd name="adj2" fmla="val 23819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Now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variable b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has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changed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as well and, as such, its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new value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is highlighted in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red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9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6" grpId="0" animBg="1"/>
      <p:bldP spid="26" grpId="1" animBg="1"/>
      <p:bldP spid="21" grpId="0" animBg="1"/>
      <p:bldP spid="21" grpId="1" animBg="1"/>
      <p:bldP spid="24" grpId="0" animBg="1"/>
      <p:bldP spid="24" grpId="1" animBg="1"/>
      <p:bldP spid="25" grpId="0" animBg="1"/>
      <p:bldP spid="25" grpId="1" animBg="1"/>
      <p:bldP spid="19" grpId="0" animBg="1"/>
      <p:bldP spid="1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2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4572000" cy="1143000"/>
          </a:xfrm>
        </p:spPr>
        <p:txBody>
          <a:bodyPr/>
          <a:lstStyle/>
          <a:p>
            <a:r>
              <a:rPr lang="en-US"/>
              <a:t>Constructors</a:t>
            </a: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-333375" y="5332413"/>
            <a:ext cx="4305300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chemeClr val="tx2"/>
                </a:solidFill>
              </a:rPr>
              <a:t>You can define the </a:t>
            </a:r>
            <a:br>
              <a:rPr lang="en-US" sz="2200">
                <a:solidFill>
                  <a:schemeClr val="tx2"/>
                </a:solidFill>
              </a:rPr>
            </a:br>
            <a:r>
              <a:rPr lang="en-US" sz="2200">
                <a:solidFill>
                  <a:schemeClr val="tx2"/>
                </a:solidFill>
              </a:rPr>
              <a:t>constructor in the </a:t>
            </a:r>
            <a:r>
              <a:rPr lang="en-US" sz="2200">
                <a:solidFill>
                  <a:srgbClr val="990000"/>
                </a:solidFill>
              </a:rPr>
              <a:t>class declaration </a:t>
            </a:r>
            <a:r>
              <a:rPr lang="en-US" sz="2200"/>
              <a:t>(see above)…</a:t>
            </a:r>
          </a:p>
        </p:txBody>
      </p:sp>
      <p:sp>
        <p:nvSpPr>
          <p:cNvPr id="109601" name="Rectangle 33"/>
          <p:cNvSpPr>
            <a:spLocks noChangeArrowheads="1"/>
          </p:cNvSpPr>
          <p:nvPr/>
        </p:nvSpPr>
        <p:spPr bwMode="auto">
          <a:xfrm>
            <a:off x="66675" y="1257300"/>
            <a:ext cx="4419600" cy="3935413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>
              <a:solidFill>
                <a:srgbClr val="80000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9602" name="Rectangle 34"/>
          <p:cNvSpPr>
            <a:spLocks noChangeArrowheads="1"/>
          </p:cNvSpPr>
          <p:nvPr/>
        </p:nvSpPr>
        <p:spPr bwMode="auto">
          <a:xfrm>
            <a:off x="3962400" y="838200"/>
            <a:ext cx="5114925" cy="5368925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09603" name="Rectangle 35"/>
          <p:cNvSpPr>
            <a:spLocks noChangeArrowheads="1"/>
          </p:cNvSpPr>
          <p:nvPr/>
        </p:nvSpPr>
        <p:spPr bwMode="auto">
          <a:xfrm>
            <a:off x="4114800" y="1743075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CSNerd(int PCs, bool usesMac)</a:t>
            </a:r>
            <a:endParaRPr lang="en-US" sz="1800">
              <a:latin typeface="Courier New" pitchFamily="49" charset="0"/>
            </a:endParaRPr>
          </a:p>
        </p:txBody>
      </p:sp>
      <p:sp>
        <p:nvSpPr>
          <p:cNvPr id="109604" name="Rectangle 36"/>
          <p:cNvSpPr>
            <a:spLocks noChangeArrowheads="1"/>
          </p:cNvSpPr>
          <p:nvPr/>
        </p:nvSpPr>
        <p:spPr bwMode="auto">
          <a:xfrm>
            <a:off x="4076700" y="1981200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{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  m_numPCs = PCs;  </a:t>
            </a:r>
          </a:p>
          <a:p>
            <a:r>
              <a:rPr lang="en-US" sz="1800" b="1">
                <a:latin typeface="Courier New" pitchFamily="49" charset="0"/>
              </a:rPr>
              <a:t>  m_macUser = usesMac;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109605" name="Rectangle 37"/>
          <p:cNvSpPr>
            <a:spLocks noChangeArrowheads="1"/>
          </p:cNvSpPr>
          <p:nvPr/>
        </p:nvSpPr>
        <p:spPr bwMode="auto">
          <a:xfrm>
            <a:off x="4114800" y="1733550"/>
            <a:ext cx="457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CSNerd(int PCs, bool usesMac)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09606" name="Rectangle 38"/>
          <p:cNvSpPr>
            <a:spLocks noChangeArrowheads="1"/>
          </p:cNvSpPr>
          <p:nvPr/>
        </p:nvSpPr>
        <p:spPr bwMode="auto">
          <a:xfrm>
            <a:off x="4076700" y="1971675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  m_numPCs = PCs;  </a:t>
            </a: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  m_macUser = usesMac;</a:t>
            </a:r>
            <a:endParaRPr lang="en-US" sz="180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09607" name="Rectangle 39"/>
          <p:cNvSpPr>
            <a:spLocks noChangeArrowheads="1"/>
          </p:cNvSpPr>
          <p:nvPr/>
        </p:nvSpPr>
        <p:spPr bwMode="auto">
          <a:xfrm>
            <a:off x="4076700" y="2047875"/>
            <a:ext cx="4533900" cy="1076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9608" name="Rectangle 40"/>
          <p:cNvSpPr>
            <a:spLocks noChangeArrowheads="1"/>
          </p:cNvSpPr>
          <p:nvPr/>
        </p:nvSpPr>
        <p:spPr bwMode="auto">
          <a:xfrm>
            <a:off x="3971925" y="4687888"/>
            <a:ext cx="1276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0000CC"/>
                </a:solidFill>
                <a:latin typeface="Courier New" pitchFamily="49" charset="0"/>
              </a:rPr>
              <a:t>CSNerd::</a:t>
            </a:r>
          </a:p>
        </p:txBody>
      </p:sp>
      <p:sp>
        <p:nvSpPr>
          <p:cNvPr id="109609" name="Text Box 41"/>
          <p:cNvSpPr txBox="1">
            <a:spLocks noChangeArrowheads="1"/>
          </p:cNvSpPr>
          <p:nvPr/>
        </p:nvSpPr>
        <p:spPr bwMode="auto">
          <a:xfrm>
            <a:off x="8051800" y="1693863"/>
            <a:ext cx="27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00CC"/>
                </a:solidFill>
              </a:rPr>
              <a:t>;</a:t>
            </a:r>
          </a:p>
        </p:txBody>
      </p:sp>
      <p:sp>
        <p:nvSpPr>
          <p:cNvPr id="109610" name="Text Box 42"/>
          <p:cNvSpPr txBox="1">
            <a:spLocks noChangeArrowheads="1"/>
          </p:cNvSpPr>
          <p:nvPr/>
        </p:nvSpPr>
        <p:spPr bwMode="auto">
          <a:xfrm>
            <a:off x="4371975" y="6172200"/>
            <a:ext cx="40862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Or, </a:t>
            </a:r>
            <a:r>
              <a:rPr lang="en-US" sz="2200" dirty="0">
                <a:solidFill>
                  <a:srgbClr val="800000"/>
                </a:solidFill>
              </a:rPr>
              <a:t>outside the class declaration</a:t>
            </a:r>
            <a:r>
              <a:rPr lang="en-US" sz="2200" dirty="0">
                <a:solidFill>
                  <a:schemeClr val="tx2"/>
                </a:solidFill>
              </a:rPr>
              <a:t>, like this…</a:t>
            </a:r>
          </a:p>
        </p:txBody>
      </p:sp>
      <p:sp>
        <p:nvSpPr>
          <p:cNvPr id="109611" name="Rectangle 43"/>
          <p:cNvSpPr>
            <a:spLocks noChangeArrowheads="1"/>
          </p:cNvSpPr>
          <p:nvPr/>
        </p:nvSpPr>
        <p:spPr bwMode="auto">
          <a:xfrm>
            <a:off x="4000500" y="3013075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 ...</a:t>
            </a:r>
          </a:p>
          <a:p>
            <a:endParaRPr lang="en-US" sz="1800" b="1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private:</a:t>
            </a:r>
          </a:p>
          <a:p>
            <a:r>
              <a:rPr lang="en-US" sz="1800" b="1">
                <a:latin typeface="Courier New" pitchFamily="49" charset="0"/>
              </a:rPr>
              <a:t>  int m_numPCs;</a:t>
            </a:r>
          </a:p>
          <a:p>
            <a:r>
              <a:rPr lang="en-US" sz="1800" b="1">
                <a:latin typeface="Courier New" pitchFamily="49" charset="0"/>
              </a:rPr>
              <a:t>  bool m_macUser;</a:t>
            </a:r>
            <a:endParaRPr lang="en-US" sz="1800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09620" name="Line 52"/>
          <p:cNvSpPr>
            <a:spLocks noChangeShapeType="1"/>
          </p:cNvSpPr>
          <p:nvPr/>
        </p:nvSpPr>
        <p:spPr bwMode="auto">
          <a:xfrm>
            <a:off x="191262" y="1974787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621" name="Line 53"/>
          <p:cNvSpPr>
            <a:spLocks noChangeShapeType="1"/>
          </p:cNvSpPr>
          <p:nvPr/>
        </p:nvSpPr>
        <p:spPr bwMode="auto">
          <a:xfrm>
            <a:off x="3962400" y="4583113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623" name="Line 55"/>
          <p:cNvSpPr>
            <a:spLocks noChangeShapeType="1"/>
          </p:cNvSpPr>
          <p:nvPr/>
        </p:nvSpPr>
        <p:spPr bwMode="auto">
          <a:xfrm>
            <a:off x="4095750" y="1630363"/>
            <a:ext cx="76200" cy="295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9626" name="Group 58"/>
          <p:cNvGrpSpPr>
            <a:grpSpLocks/>
          </p:cNvGrpSpPr>
          <p:nvPr/>
        </p:nvGrpSpPr>
        <p:grpSpPr bwMode="auto">
          <a:xfrm>
            <a:off x="323850" y="3197225"/>
            <a:ext cx="3733800" cy="641350"/>
            <a:chOff x="186" y="2002"/>
            <a:chExt cx="2352" cy="404"/>
          </a:xfrm>
        </p:grpSpPr>
        <p:sp>
          <p:nvSpPr>
            <p:cNvPr id="109624" name="Text Box 56"/>
            <p:cNvSpPr txBox="1">
              <a:spLocks noChangeArrowheads="1"/>
            </p:cNvSpPr>
            <p:nvPr/>
          </p:nvSpPr>
          <p:spPr bwMode="auto">
            <a:xfrm>
              <a:off x="186" y="2002"/>
              <a:ext cx="235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0000CC"/>
                  </a:solidFill>
                  <a:latin typeface="Courier New" pitchFamily="49" charset="0"/>
                </a:rPr>
                <a:t>return(true); 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illegal!</a:t>
              </a:r>
            </a:p>
            <a:p>
              <a:r>
                <a:rPr lang="en-US" sz="1800" b="1" dirty="0">
                  <a:solidFill>
                    <a:srgbClr val="800000"/>
                  </a:solidFill>
                  <a:latin typeface="Courier New" pitchFamily="49" charset="0"/>
                </a:rPr>
                <a:t>}</a:t>
              </a:r>
            </a:p>
          </p:txBody>
        </p:sp>
        <p:sp>
          <p:nvSpPr>
            <p:cNvPr id="109625" name="Rectangle 57"/>
            <p:cNvSpPr>
              <a:spLocks noChangeArrowheads="1"/>
            </p:cNvSpPr>
            <p:nvPr/>
          </p:nvSpPr>
          <p:spPr bwMode="auto">
            <a:xfrm>
              <a:off x="240" y="2034"/>
              <a:ext cx="132" cy="17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9632" name="AutoShape 64"/>
          <p:cNvSpPr>
            <a:spLocks noChangeArrowheads="1"/>
          </p:cNvSpPr>
          <p:nvPr/>
        </p:nvSpPr>
        <p:spPr bwMode="auto">
          <a:xfrm>
            <a:off x="5410200" y="2057400"/>
            <a:ext cx="3495675" cy="2443163"/>
          </a:xfrm>
          <a:prstGeom prst="wedgeRoundRectCallout">
            <a:avLst>
              <a:gd name="adj1" fmla="val -60764"/>
              <a:gd name="adj2" fmla="val 5760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/>
              <a:t>Boy, isn’t that syntax ugly?</a:t>
            </a:r>
            <a:br>
              <a:rPr lang="en-US" sz="1900" dirty="0"/>
            </a:br>
            <a:endParaRPr lang="en-US" sz="800" dirty="0"/>
          </a:p>
          <a:p>
            <a:pPr algn="ctr"/>
            <a:r>
              <a:rPr lang="en-US" sz="1900" dirty="0"/>
              <a:t>  Just remember, to define a constructor outside the class declaration:</a:t>
            </a:r>
            <a:br>
              <a:rPr lang="en-US" sz="1900" dirty="0"/>
            </a:br>
            <a:endParaRPr lang="en-US" sz="800" dirty="0"/>
          </a:p>
          <a:p>
            <a:pPr algn="ctr"/>
            <a:r>
              <a:rPr lang="en-US" sz="1900" dirty="0"/>
              <a:t> use the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class name</a:t>
            </a:r>
            <a:r>
              <a:rPr lang="en-US" sz="1900" dirty="0"/>
              <a:t>,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/>
              <a:t>followed by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::</a:t>
            </a:r>
            <a:r>
              <a:rPr lang="en-US" sz="1900" dirty="0"/>
              <a:t>, followed by the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class name</a:t>
            </a:r>
            <a:r>
              <a:rPr lang="en-US" sz="19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09633" name="AutoShape 65"/>
          <p:cNvSpPr>
            <a:spLocks noChangeArrowheads="1"/>
          </p:cNvSpPr>
          <p:nvPr/>
        </p:nvSpPr>
        <p:spPr bwMode="auto">
          <a:xfrm>
            <a:off x="5534025" y="-76200"/>
            <a:ext cx="3495675" cy="1562100"/>
          </a:xfrm>
          <a:prstGeom prst="wedgeRoundRectCallout">
            <a:avLst>
              <a:gd name="adj1" fmla="val -60764"/>
              <a:gd name="adj2" fmla="val 68903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/>
              <a:t>And remember to also include just the </a:t>
            </a:r>
            <a:r>
              <a:rPr lang="en-US" sz="1900">
                <a:solidFill>
                  <a:srgbClr val="FF0000"/>
                </a:solidFill>
              </a:rPr>
              <a:t>function header</a:t>
            </a:r>
            <a:r>
              <a:rPr lang="en-US" sz="1900"/>
              <a:t>, followed by a </a:t>
            </a:r>
            <a:r>
              <a:rPr lang="en-US" sz="1900">
                <a:solidFill>
                  <a:srgbClr val="FF0000"/>
                </a:solidFill>
              </a:rPr>
              <a:t>semicolon</a:t>
            </a:r>
            <a:r>
              <a:rPr lang="en-US" sz="1900"/>
              <a:t>, in the class declaration itself.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23482" y="-90054"/>
            <a:ext cx="3496280" cy="1236373"/>
            <a:chOff x="2214562" y="-90054"/>
            <a:chExt cx="3496280" cy="1236373"/>
          </a:xfrm>
        </p:grpSpPr>
        <p:sp>
          <p:nvSpPr>
            <p:cNvPr id="35" name="AutoShape 65"/>
            <p:cNvSpPr>
              <a:spLocks noChangeArrowheads="1"/>
            </p:cNvSpPr>
            <p:nvPr/>
          </p:nvSpPr>
          <p:spPr bwMode="auto">
            <a:xfrm>
              <a:off x="2214562" y="-90054"/>
              <a:ext cx="3495675" cy="1236373"/>
            </a:xfrm>
            <a:prstGeom prst="wedgeRoundRectCallout">
              <a:avLst>
                <a:gd name="adj1" fmla="val -60764"/>
                <a:gd name="adj2" fmla="val 68903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  <p:sp>
          <p:nvSpPr>
            <p:cNvPr id="36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-80184"/>
                <a:gd name="adj2" fmla="val 130535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</p:grpSp>
      <p:sp>
        <p:nvSpPr>
          <p:cNvPr id="39" name="AutoShape 65"/>
          <p:cNvSpPr>
            <a:spLocks noChangeArrowheads="1"/>
          </p:cNvSpPr>
          <p:nvPr/>
        </p:nvSpPr>
        <p:spPr bwMode="auto">
          <a:xfrm>
            <a:off x="876300" y="215900"/>
            <a:ext cx="3152775" cy="1562100"/>
          </a:xfrm>
          <a:prstGeom prst="wedgeRoundRectCallout">
            <a:avLst>
              <a:gd name="adj1" fmla="val -65985"/>
              <a:gd name="adj2" fmla="val 759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 smtClean="0"/>
              <a:t>The constructor has no return type…</a:t>
            </a:r>
            <a:br>
              <a:rPr lang="en-US" sz="1900" dirty="0" smtClean="0"/>
            </a:br>
            <a:endParaRPr lang="en-US" sz="1900" dirty="0"/>
          </a:p>
          <a:p>
            <a:pPr algn="ctr"/>
            <a:r>
              <a:rPr lang="en-US" sz="1900" dirty="0" smtClean="0"/>
              <a:t>Not </a:t>
            </a:r>
            <a:r>
              <a:rPr lang="en-US" sz="1900" dirty="0" smtClean="0">
                <a:solidFill>
                  <a:srgbClr val="FF0000"/>
                </a:solidFill>
              </a:rPr>
              <a:t>void</a:t>
            </a:r>
            <a:r>
              <a:rPr lang="en-US" sz="1900" dirty="0" smtClean="0"/>
              <a:t>, </a:t>
            </a:r>
            <a:r>
              <a:rPr lang="en-US" sz="1900" dirty="0" err="1" smtClean="0">
                <a:solidFill>
                  <a:srgbClr val="FF0000"/>
                </a:solidFill>
              </a:rPr>
              <a:t>int</a:t>
            </a:r>
            <a:r>
              <a:rPr lang="en-US" sz="1900" dirty="0" smtClean="0">
                <a:solidFill>
                  <a:srgbClr val="FF0000"/>
                </a:solidFill>
              </a:rPr>
              <a:t> </a:t>
            </a:r>
            <a:r>
              <a:rPr lang="en-US" sz="1900" dirty="0" smtClean="0"/>
              <a:t>or </a:t>
            </a:r>
            <a:r>
              <a:rPr lang="en-US" sz="1900" dirty="0" err="1" smtClean="0">
                <a:solidFill>
                  <a:srgbClr val="FF0000"/>
                </a:solidFill>
              </a:rPr>
              <a:t>bool</a:t>
            </a:r>
            <a:r>
              <a:rPr lang="en-US" sz="1900" dirty="0" smtClean="0"/>
              <a:t>!</a:t>
            </a:r>
            <a:endParaRPr lang="en-US" sz="1900" dirty="0"/>
          </a:p>
        </p:txBody>
      </p:sp>
      <p:sp>
        <p:nvSpPr>
          <p:cNvPr id="40" name="AutoShape 65"/>
          <p:cNvSpPr>
            <a:spLocks noChangeArrowheads="1"/>
          </p:cNvSpPr>
          <p:nvPr/>
        </p:nvSpPr>
        <p:spPr bwMode="auto">
          <a:xfrm>
            <a:off x="2386012" y="1913731"/>
            <a:ext cx="3495675" cy="928688"/>
          </a:xfrm>
          <a:prstGeom prst="wedgeRoundRectCallout">
            <a:avLst>
              <a:gd name="adj1" fmla="val -54486"/>
              <a:gd name="adj2" fmla="val 9647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900" dirty="0" smtClean="0"/>
              <a:t>Thus, it’s not allowed to return any </a:t>
            </a:r>
            <a:r>
              <a:rPr lang="en-US" sz="1900" dirty="0" smtClean="0">
                <a:solidFill>
                  <a:srgbClr val="FF0000"/>
                </a:solidFill>
              </a:rPr>
              <a:t>value</a:t>
            </a:r>
            <a:r>
              <a:rPr lang="en-US" sz="1900" dirty="0" smtClean="0"/>
              <a:t> at all!</a:t>
            </a:r>
            <a:endParaRPr lang="en-US" sz="19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5478365" y="2566987"/>
            <a:ext cx="3496280" cy="1236373"/>
            <a:chOff x="2214562" y="-90054"/>
            <a:chExt cx="3496280" cy="1236373"/>
          </a:xfrm>
        </p:grpSpPr>
        <p:sp>
          <p:nvSpPr>
            <p:cNvPr id="42" name="AutoShape 65"/>
            <p:cNvSpPr>
              <a:spLocks noChangeArrowheads="1"/>
            </p:cNvSpPr>
            <p:nvPr/>
          </p:nvSpPr>
          <p:spPr bwMode="auto">
            <a:xfrm>
              <a:off x="2214562" y="-90054"/>
              <a:ext cx="3495675" cy="1236373"/>
            </a:xfrm>
            <a:prstGeom prst="wedgeRoundRectCallout">
              <a:avLst>
                <a:gd name="adj1" fmla="val -55533"/>
                <a:gd name="adj2" fmla="val -172201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  <p:sp>
          <p:nvSpPr>
            <p:cNvPr id="43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-49841"/>
                <a:gd name="adj2" fmla="val 129056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3919" y="4929630"/>
            <a:ext cx="3870579" cy="1551053"/>
            <a:chOff x="2214561" y="-90054"/>
            <a:chExt cx="3496281" cy="1236373"/>
          </a:xfrm>
        </p:grpSpPr>
        <p:sp>
          <p:nvSpPr>
            <p:cNvPr id="45" name="AutoShape 65"/>
            <p:cNvSpPr>
              <a:spLocks noChangeArrowheads="1"/>
            </p:cNvSpPr>
            <p:nvPr/>
          </p:nvSpPr>
          <p:spPr bwMode="auto">
            <a:xfrm>
              <a:off x="2214561" y="-90054"/>
              <a:ext cx="3495674" cy="1236373"/>
            </a:xfrm>
            <a:prstGeom prst="wedgeRoundRectCallout">
              <a:avLst>
                <a:gd name="adj1" fmla="val -23160"/>
                <a:gd name="adj2" fmla="val -160411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 smtClean="0"/>
                <a:t>The constructor always has the same name as the class it’s in.</a:t>
              </a:r>
              <a:endParaRPr lang="en-US" dirty="0"/>
            </a:p>
          </p:txBody>
        </p:sp>
        <p:sp>
          <p:nvSpPr>
            <p:cNvPr id="46" name="AutoShape 65"/>
            <p:cNvSpPr>
              <a:spLocks noChangeArrowheads="1"/>
            </p:cNvSpPr>
            <p:nvPr/>
          </p:nvSpPr>
          <p:spPr bwMode="auto">
            <a:xfrm>
              <a:off x="2215167" y="-90054"/>
              <a:ext cx="3495675" cy="1236373"/>
            </a:xfrm>
            <a:prstGeom prst="wedgeRoundRectCallout">
              <a:avLst>
                <a:gd name="adj1" fmla="val 58918"/>
                <a:gd name="adj2" fmla="val -14790"/>
                <a:gd name="adj3" fmla="val 16667"/>
              </a:avLst>
            </a:prstGeom>
            <a:solidFill>
              <a:srgbClr val="FFEEDD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/>
              <a:r>
                <a:rPr lang="en-US" dirty="0"/>
                <a:t>Like all other member functions, the constructor’s </a:t>
              </a:r>
              <a:r>
                <a:rPr lang="en-US" dirty="0" smtClean="0">
                  <a:solidFill>
                    <a:srgbClr val="FF0000"/>
                  </a:solidFill>
                </a:rPr>
                <a:t>body</a:t>
              </a:r>
              <a:r>
                <a:rPr lang="en-US" dirty="0" smtClean="0"/>
                <a:t> can </a:t>
              </a:r>
              <a:r>
                <a:rPr lang="en-US" dirty="0"/>
                <a:t>be defined </a:t>
              </a:r>
              <a:r>
                <a:rPr lang="en-US" dirty="0">
                  <a:solidFill>
                    <a:srgbClr val="6600CC"/>
                  </a:solidFill>
                </a:rPr>
                <a:t>inside</a:t>
              </a:r>
              <a:r>
                <a:rPr lang="en-US" dirty="0"/>
                <a:t> or </a:t>
              </a:r>
              <a:r>
                <a:rPr lang="en-US" dirty="0">
                  <a:solidFill>
                    <a:srgbClr val="6600CC"/>
                  </a:solidFill>
                </a:rPr>
                <a:t>outside</a:t>
              </a:r>
              <a:r>
                <a:rPr lang="en-US" dirty="0"/>
                <a:t> the </a:t>
              </a:r>
              <a:r>
                <a:rPr lang="en-US" dirty="0">
                  <a:solidFill>
                    <a:srgbClr val="6600CC"/>
                  </a:solidFill>
                </a:rPr>
                <a:t>class declaration</a:t>
              </a:r>
              <a:r>
                <a:rPr lang="en-US" dirty="0"/>
                <a:t>.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9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9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9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01145 0.4312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09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2155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01354 0.4317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2157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09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 0.43171 L 0.1 0.4317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09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09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096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096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222 " pathEditMode="relative" ptsTypes="AA">
                                      <p:cBhvr>
                                        <p:cTn id="75" dur="2000" fill="hold"/>
                                        <p:tgtEl>
                                          <p:spTgt spid="109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09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09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5" grpId="0" autoUpdateAnimBg="0"/>
      <p:bldP spid="109575" grpId="1"/>
      <p:bldP spid="109601" grpId="0" animBg="1"/>
      <p:bldP spid="109602" grpId="0" animBg="1"/>
      <p:bldP spid="109603" grpId="0"/>
      <p:bldP spid="109604" grpId="0"/>
      <p:bldP spid="109605" grpId="0"/>
      <p:bldP spid="109605" grpId="1"/>
      <p:bldP spid="109605" grpId="2"/>
      <p:bldP spid="109606" grpId="0"/>
      <p:bldP spid="109606" grpId="1"/>
      <p:bldP spid="109607" grpId="0" animBg="1"/>
      <p:bldP spid="109608" grpId="0"/>
      <p:bldP spid="109609" grpId="0"/>
      <p:bldP spid="109609" grpId="1"/>
      <p:bldP spid="109610" grpId="0" autoUpdateAnimBg="0"/>
      <p:bldP spid="109610" grpId="1"/>
      <p:bldP spid="109611" grpId="0"/>
      <p:bldP spid="109611" grpId="1"/>
      <p:bldP spid="109620" grpId="0" animBg="1"/>
      <p:bldP spid="109620" grpId="1" animBg="1"/>
      <p:bldP spid="109621" grpId="0" animBg="1"/>
      <p:bldP spid="109621" grpId="1" animBg="1"/>
      <p:bldP spid="109623" grpId="0" animBg="1"/>
      <p:bldP spid="109623" grpId="1" animBg="1"/>
      <p:bldP spid="109632" grpId="0" uiExpand="1" build="p" animBg="1"/>
      <p:bldP spid="109632" grpId="1" build="allAtOnce" animBg="1"/>
      <p:bldP spid="109633" grpId="0" animBg="1"/>
      <p:bldP spid="109633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7873" y="1027182"/>
            <a:ext cx="41014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</a:t>
            </a:r>
            <a:r>
              <a:rPr lang="en-US" dirty="0" smtClean="0">
                <a:solidFill>
                  <a:srgbClr val="6600CC"/>
                </a:solidFill>
              </a:rPr>
              <a:t>F10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keys actually do slightly different things…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 hit </a:t>
            </a:r>
            <a:r>
              <a:rPr lang="en-US" dirty="0" smtClean="0">
                <a:solidFill>
                  <a:srgbClr val="6600CC"/>
                </a:solidFill>
              </a:rPr>
              <a:t>F10</a:t>
            </a:r>
            <a:r>
              <a:rPr lang="en-US" dirty="0" smtClean="0"/>
              <a:t> while on a function call line, Visual Studio will run the entire function in one step. You won’t be able to trace line-by-line through it.</a:t>
            </a:r>
            <a:endParaRPr lang="en-US" dirty="0"/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31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ounded Rectangular Callout 26"/>
          <p:cNvSpPr/>
          <p:nvPr/>
        </p:nvSpPr>
        <p:spPr bwMode="auto">
          <a:xfrm>
            <a:off x="5316360" y="1603571"/>
            <a:ext cx="3602647" cy="1021556"/>
          </a:xfrm>
          <a:prstGeom prst="wedgeRoundRectCallout">
            <a:avLst>
              <a:gd name="adj1" fmla="val -47412"/>
              <a:gd name="adj2" fmla="val -14538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that Visual Studio ran the entire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 from start to finish…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9" name="Rounded Rectangular Callout 28"/>
          <p:cNvSpPr/>
          <p:nvPr/>
        </p:nvSpPr>
        <p:spPr bwMode="auto">
          <a:xfrm>
            <a:off x="7031979" y="3697521"/>
            <a:ext cx="1974201" cy="1498283"/>
          </a:xfrm>
          <a:prstGeom prst="wedgeRoundRectCallout">
            <a:avLst>
              <a:gd name="adj1" fmla="val -158526"/>
              <a:gd name="adj2" fmla="val 28396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And then we hit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...</a:t>
            </a:r>
          </a:p>
          <a:p>
            <a:pPr algn="ctr"/>
            <a:endParaRPr lang="en-US" sz="1000" dirty="0"/>
          </a:p>
          <a:p>
            <a:pPr algn="ctr"/>
            <a:r>
              <a:rPr lang="en-US" sz="1800" dirty="0" smtClean="0"/>
              <a:t>This is what you’d see next.</a:t>
            </a: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4228941" y="3697521"/>
            <a:ext cx="3602647" cy="715089"/>
          </a:xfrm>
          <a:prstGeom prst="wedgeRoundRectCallout">
            <a:avLst>
              <a:gd name="adj1" fmla="val -51108"/>
              <a:gd name="adj2" fmla="val 12029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now our cursor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is on the line after the function call.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3874" y="4965560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</a:t>
            </a:r>
            <a:r>
              <a:rPr lang="en-US" dirty="0" smtClean="0">
                <a:solidFill>
                  <a:srgbClr val="6600CC"/>
                </a:solidFill>
              </a:rPr>
              <a:t>F10</a:t>
            </a:r>
            <a:r>
              <a:rPr lang="en-US" dirty="0" smtClean="0"/>
              <a:t> lets you quickly run a line of code without delving into the details.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7" grpId="0" animBg="1"/>
      <p:bldP spid="27" grpId="1" animBg="1"/>
      <p:bldP spid="23" grpId="0" animBg="1"/>
      <p:bldP spid="23" grpId="1" animBg="1"/>
      <p:bldP spid="29" grpId="0" animBg="1"/>
      <p:bldP spid="29" grpId="1" animBg="1"/>
      <p:bldP spid="28" grpId="0" animBg="1"/>
      <p:bldP spid="28" grpId="1" animBg="1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8011" y="2114349"/>
            <a:ext cx="26828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 hit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while on a function call line, Visual Studio will let you step into that function and trace through it a line at a time.</a:t>
            </a:r>
            <a:endParaRPr lang="en-US" dirty="0"/>
          </a:p>
        </p:txBody>
      </p:sp>
      <p:pic>
        <p:nvPicPr>
          <p:cNvPr id="2242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3" y="2335476"/>
            <a:ext cx="6110434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5" cy="433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4" y="2335475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35476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72" y="2345071"/>
            <a:ext cx="6110432" cy="43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28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7583"/>
            <a:ext cx="4505325" cy="277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ular Callout 22"/>
          <p:cNvSpPr/>
          <p:nvPr/>
        </p:nvSpPr>
        <p:spPr bwMode="auto">
          <a:xfrm>
            <a:off x="5403534" y="2749539"/>
            <a:ext cx="3602647" cy="1838801"/>
          </a:xfrm>
          <a:prstGeom prst="wedgeRoundRectCallout">
            <a:avLst>
              <a:gd name="adj1" fmla="val -64661"/>
              <a:gd name="adj2" fmla="val 6498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Let’s imagine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we’ve been tracing a program and are about to execute this line:</a:t>
            </a:r>
            <a:b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endParaRPr kumimoji="0" lang="en-US" sz="12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aseline="0" dirty="0" smtClean="0">
                <a:solidFill>
                  <a:srgbClr val="6600CC"/>
                </a:solidFill>
              </a:rPr>
              <a:t>foo();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5288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044" y="2345071"/>
            <a:ext cx="6096897" cy="4322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ular Callout 15"/>
          <p:cNvSpPr/>
          <p:nvPr/>
        </p:nvSpPr>
        <p:spPr bwMode="auto">
          <a:xfrm>
            <a:off x="90255" y="4945188"/>
            <a:ext cx="3602647" cy="1328023"/>
          </a:xfrm>
          <a:prstGeom prst="wedgeRoundRectCallout">
            <a:avLst>
              <a:gd name="adj1" fmla="val 61260"/>
              <a:gd name="adj2" fmla="val -1348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Notice our debug cursor has moved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into the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foo()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function. Now we trace through its code too (by hitting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F10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or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F11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)…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7239" y="459128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 </a:t>
            </a:r>
            <a:r>
              <a:rPr lang="en-US" dirty="0" smtClean="0">
                <a:solidFill>
                  <a:srgbClr val="6600CC"/>
                </a:solidFill>
              </a:rPr>
              <a:t>F11</a:t>
            </a:r>
            <a:r>
              <a:rPr lang="en-US" dirty="0" smtClean="0"/>
              <a:t> lets you dive into a function call and trace through it line by line as well.</a:t>
            </a:r>
            <a:endParaRPr lang="en-US" dirty="0"/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007703" y="3697521"/>
            <a:ext cx="1998477" cy="1498283"/>
          </a:xfrm>
          <a:prstGeom prst="wedgeRoundRectCallout">
            <a:avLst>
              <a:gd name="adj1" fmla="val -157385"/>
              <a:gd name="adj2" fmla="val 2952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And then we hit </a:t>
            </a:r>
            <a:r>
              <a:rPr lang="en-US" sz="1800" dirty="0" smtClean="0">
                <a:solidFill>
                  <a:srgbClr val="6600CC"/>
                </a:solidFill>
              </a:rPr>
              <a:t>F11</a:t>
            </a:r>
            <a:r>
              <a:rPr lang="en-US" sz="1800" dirty="0" smtClean="0"/>
              <a:t>...</a:t>
            </a:r>
          </a:p>
          <a:p>
            <a:pPr algn="ctr"/>
            <a:endParaRPr lang="en-US" sz="900" dirty="0"/>
          </a:p>
          <a:p>
            <a:pPr algn="ctr"/>
            <a:r>
              <a:rPr lang="en-US" sz="1800" dirty="0" smtClean="0"/>
              <a:t>This is what you’d see next.</a:t>
            </a:r>
          </a:p>
        </p:txBody>
      </p:sp>
    </p:spTree>
    <p:extLst>
      <p:ext uri="{BB962C8B-B14F-4D97-AF65-F5344CB8AC3E}">
        <p14:creationId xmlns:p14="http://schemas.microsoft.com/office/powerpoint/2010/main" val="401754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3" grpId="1" animBg="1"/>
      <p:bldP spid="16" grpId="0" animBg="1"/>
      <p:bldP spid="16" grpId="1" animBg="1"/>
      <p:bldP spid="30" grpId="0"/>
      <p:bldP spid="14" grpId="0" animBg="1"/>
      <p:bldP spid="14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at any time while you’re tracing </a:t>
            </a:r>
            <a:br>
              <a:rPr lang="en-US" dirty="0" smtClean="0"/>
            </a:br>
            <a:r>
              <a:rPr lang="en-US" dirty="0" smtClean="0"/>
              <a:t>line-by-line you want to stop tracing </a:t>
            </a:r>
            <a:br>
              <a:rPr lang="en-US" dirty="0" smtClean="0"/>
            </a:br>
            <a:r>
              <a:rPr lang="en-US" dirty="0" smtClean="0"/>
              <a:t>line-by-line…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010" y="3058650"/>
            <a:ext cx="2682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And simply let the rest of your program run normally…</a:t>
            </a:r>
            <a:endParaRPr lang="en-US" dirty="0"/>
          </a:p>
        </p:txBody>
      </p:sp>
      <p:pic>
        <p:nvPicPr>
          <p:cNvPr id="225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05325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27240" y="4569333"/>
            <a:ext cx="2682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Just hit </a:t>
            </a:r>
            <a:r>
              <a:rPr lang="en-US" dirty="0" smtClean="0">
                <a:solidFill>
                  <a:srgbClr val="6600CC"/>
                </a:solidFill>
              </a:rPr>
              <a:t>F5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Visual Studio will run your program until completion!</a:t>
            </a: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5541353" y="2546615"/>
            <a:ext cx="3602647" cy="715089"/>
          </a:xfrm>
          <a:prstGeom prst="wedgeRoundRectCallout">
            <a:avLst>
              <a:gd name="adj1" fmla="val -60965"/>
              <a:gd name="adj2" fmla="val 145874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Imagine I’m on this line 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I hit 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rgbClr val="6600CC"/>
                </a:solidFill>
                <a:effectLst/>
                <a:latin typeface="Comic Sans MS" pitchFamily="66" charset="0"/>
                <a:cs typeface="Times New Roman" pitchFamily="18" charset="0"/>
              </a:rPr>
              <a:t>F5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…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78" y="0"/>
            <a:ext cx="4481973" cy="276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63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396" y="2394627"/>
            <a:ext cx="6110433" cy="433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ounded Rectangular Callout 19"/>
          <p:cNvSpPr/>
          <p:nvPr/>
        </p:nvSpPr>
        <p:spPr bwMode="auto">
          <a:xfrm>
            <a:off x="4987826" y="5757994"/>
            <a:ext cx="3602647" cy="1021556"/>
          </a:xfrm>
          <a:prstGeom prst="wedgeRoundRectCallout">
            <a:avLst>
              <a:gd name="adj1" fmla="val -62690"/>
              <a:gd name="adj2" fmla="val -10962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Visual Studio will run my program until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completion without any more stepping.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1938706" y="2904159"/>
            <a:ext cx="3602647" cy="1021556"/>
          </a:xfrm>
          <a:prstGeom prst="wedgeRoundRectCallout">
            <a:avLst>
              <a:gd name="adj1" fmla="val 41300"/>
              <a:gd name="adj2" fmla="val -11831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And your output window will immediately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disappear after the program finishes running.</a:t>
            </a:r>
            <a:endParaRPr kumimoji="0" lang="en-US" sz="1800" b="0" i="0" u="none" strike="noStrike" cap="none" normalizeH="0" dirty="0">
              <a:ln>
                <a:noFill/>
              </a:ln>
              <a:solidFill>
                <a:srgbClr val="6600C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52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4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26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8" grpId="0" animBg="1"/>
      <p:bldP spid="18" grpId="1" animBg="1"/>
      <p:bldP spid="18" grpId="2" animBg="1"/>
      <p:bldP spid="20" grpId="0" animBg="1"/>
      <p:bldP spid="2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7240" y="1027182"/>
            <a:ext cx="2749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Sometimes you’ll want to start debugging deep within your program.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590" y="2614766"/>
            <a:ext cx="2916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You don’t want to trace through millions of lines to reach the likely location of a bug.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0400" y="4169223"/>
            <a:ext cx="2682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should you do?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9385" y="4932397"/>
            <a:ext cx="26828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Answer: </a:t>
            </a:r>
            <a:br>
              <a:rPr lang="en-US" dirty="0" smtClean="0"/>
            </a:br>
            <a:r>
              <a:rPr lang="en-US" dirty="0" smtClean="0"/>
              <a:t>Create a </a:t>
            </a:r>
            <a:r>
              <a:rPr lang="en-US" dirty="0" smtClean="0">
                <a:solidFill>
                  <a:srgbClr val="6600CC"/>
                </a:solidFill>
              </a:rPr>
              <a:t>breakpoint</a:t>
            </a:r>
            <a:r>
              <a:rPr lang="en-US" dirty="0" smtClean="0"/>
              <a:t>!</a:t>
            </a:r>
          </a:p>
        </p:txBody>
      </p:sp>
      <p:pic>
        <p:nvPicPr>
          <p:cNvPr id="227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ounded Rectangular Callout 20"/>
          <p:cNvSpPr/>
          <p:nvPr/>
        </p:nvSpPr>
        <p:spPr bwMode="auto">
          <a:xfrm>
            <a:off x="5639007" y="213955"/>
            <a:ext cx="3504993" cy="1328023"/>
          </a:xfrm>
          <a:prstGeom prst="wedgeRoundRectCallout">
            <a:avLst>
              <a:gd name="adj1" fmla="val -44617"/>
              <a:gd name="adj2" fmla="val 1499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If I stepped (with </a:t>
            </a:r>
            <a:r>
              <a:rPr lang="en-US" sz="1800" dirty="0" smtClean="0">
                <a:solidFill>
                  <a:srgbClr val="6600CC"/>
                </a:solidFill>
              </a:rPr>
              <a:t>F10</a:t>
            </a:r>
            <a:r>
              <a:rPr lang="en-US" sz="1800" dirty="0" smtClean="0"/>
              <a:t>/</a:t>
            </a:r>
            <a:r>
              <a:rPr lang="en-US" sz="1800" dirty="0" smtClean="0">
                <a:solidFill>
                  <a:srgbClr val="6600CC"/>
                </a:solidFill>
              </a:rPr>
              <a:t>F11</a:t>
            </a:r>
            <a:r>
              <a:rPr lang="en-US" sz="1800" dirty="0" smtClean="0"/>
              <a:t>) through each line ‘til I reached the right spot, it’d take years!</a:t>
            </a:r>
            <a:endParaRPr lang="en-US" sz="1800" dirty="0"/>
          </a:p>
        </p:txBody>
      </p:sp>
      <p:sp>
        <p:nvSpPr>
          <p:cNvPr id="23" name="TextBox 22"/>
          <p:cNvSpPr txBox="1"/>
          <p:nvPr/>
        </p:nvSpPr>
        <p:spPr>
          <a:xfrm>
            <a:off x="3284738" y="5335258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Go to the line where you’d like to start debugging and hit the </a:t>
            </a:r>
            <a:r>
              <a:rPr lang="en-US" dirty="0" smtClean="0">
                <a:solidFill>
                  <a:srgbClr val="6600CC"/>
                </a:solidFill>
              </a:rPr>
              <a:t>F9</a:t>
            </a:r>
            <a:r>
              <a:rPr lang="en-US" dirty="0" smtClean="0"/>
              <a:t> key.</a:t>
            </a:r>
          </a:p>
        </p:txBody>
      </p:sp>
      <p:sp>
        <p:nvSpPr>
          <p:cNvPr id="6" name="Down Arrow 5"/>
          <p:cNvSpPr/>
          <p:nvPr/>
        </p:nvSpPr>
        <p:spPr bwMode="auto">
          <a:xfrm rot="7644362">
            <a:off x="8237573" y="4711138"/>
            <a:ext cx="80459" cy="150774"/>
          </a:xfrm>
          <a:prstGeom prst="downArrow">
            <a:avLst>
              <a:gd name="adj1" fmla="val 18034"/>
              <a:gd name="adj2" fmla="val 98864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27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59352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ounded Rectangular Callout 18"/>
          <p:cNvSpPr/>
          <p:nvPr/>
        </p:nvSpPr>
        <p:spPr bwMode="auto">
          <a:xfrm>
            <a:off x="703024" y="213955"/>
            <a:ext cx="3504993" cy="1021556"/>
          </a:xfrm>
          <a:prstGeom prst="wedgeRoundRectCallout">
            <a:avLst>
              <a:gd name="adj1" fmla="val 70859"/>
              <a:gd name="adj2" fmla="val 255553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For example, let’s say I want to start </a:t>
            </a:r>
            <a:r>
              <a:rPr lang="en-US" sz="1800" dirty="0" smtClean="0"/>
              <a:t>stepping line-by-line through my code </a:t>
            </a:r>
            <a:r>
              <a:rPr lang="en-US" sz="1800" dirty="0" smtClean="0">
                <a:solidFill>
                  <a:srgbClr val="FF0000"/>
                </a:solidFill>
              </a:rPr>
              <a:t>here</a:t>
            </a:r>
            <a:r>
              <a:rPr lang="en-US" sz="1800" dirty="0"/>
              <a:t>.</a:t>
            </a:r>
          </a:p>
        </p:txBody>
      </p:sp>
      <p:sp>
        <p:nvSpPr>
          <p:cNvPr id="26" name="Rounded Rectangular Callout 25"/>
          <p:cNvSpPr/>
          <p:nvPr/>
        </p:nvSpPr>
        <p:spPr bwMode="auto">
          <a:xfrm>
            <a:off x="345626" y="571500"/>
            <a:ext cx="3504993" cy="715089"/>
          </a:xfrm>
          <a:prstGeom prst="wedgeRoundRectCallout">
            <a:avLst>
              <a:gd name="adj1" fmla="val 65318"/>
              <a:gd name="adj2" fmla="val 334652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This adds a </a:t>
            </a:r>
            <a:r>
              <a:rPr lang="en-US" sz="1800" dirty="0" smtClean="0">
                <a:solidFill>
                  <a:srgbClr val="6600CC"/>
                </a:solidFill>
              </a:rPr>
              <a:t>“breakpoint</a:t>
            </a:r>
            <a:r>
              <a:rPr lang="en-US" sz="1800" dirty="0" smtClean="0"/>
              <a:t>” into your code on this line.</a:t>
            </a:r>
            <a:endParaRPr lang="en-US" sz="1800" dirty="0"/>
          </a:p>
        </p:txBody>
      </p:sp>
      <p:sp>
        <p:nvSpPr>
          <p:cNvPr id="27" name="TextBox 26"/>
          <p:cNvSpPr txBox="1"/>
          <p:nvPr/>
        </p:nvSpPr>
        <p:spPr>
          <a:xfrm>
            <a:off x="3327634" y="6043144"/>
            <a:ext cx="5264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Then just hit the </a:t>
            </a:r>
            <a:r>
              <a:rPr lang="en-US" dirty="0" smtClean="0">
                <a:solidFill>
                  <a:srgbClr val="6600CC"/>
                </a:solidFill>
              </a:rPr>
              <a:t>F5 </a:t>
            </a:r>
            <a:r>
              <a:rPr lang="en-US" dirty="0" smtClean="0"/>
              <a:t>key (not Ctrl-F5) to run your program until it reaches that line!</a:t>
            </a:r>
          </a:p>
        </p:txBody>
      </p:sp>
      <p:pic>
        <p:nvPicPr>
          <p:cNvPr id="2273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285" y="1166965"/>
            <a:ext cx="5830687" cy="41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ounded Rectangular Callout 27"/>
          <p:cNvSpPr/>
          <p:nvPr/>
        </p:nvSpPr>
        <p:spPr bwMode="auto">
          <a:xfrm>
            <a:off x="160400" y="410359"/>
            <a:ext cx="3788513" cy="2902922"/>
          </a:xfrm>
          <a:prstGeom prst="wedgeRoundRectCallout">
            <a:avLst>
              <a:gd name="adj1" fmla="val 64810"/>
              <a:gd name="adj2" fmla="val 56337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Your program will run until it his the breakpoint.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050" dirty="0" smtClean="0"/>
              <a:t/>
            </a:r>
            <a:br>
              <a:rPr lang="en-US" sz="1050" dirty="0" smtClean="0"/>
            </a:br>
            <a:r>
              <a:rPr lang="en-US" sz="1800" dirty="0" smtClean="0"/>
              <a:t>Then the debugger stops the program and lets you trace line-by-line… </a:t>
            </a:r>
            <a:br>
              <a:rPr lang="en-US" sz="18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800" dirty="0" smtClean="0"/>
              <a:t>Or if you like, hit </a:t>
            </a:r>
            <a:r>
              <a:rPr lang="en-US" sz="1800" dirty="0" smtClean="0">
                <a:solidFill>
                  <a:srgbClr val="6600CC"/>
                </a:solidFill>
              </a:rPr>
              <a:t>F5</a:t>
            </a:r>
            <a:r>
              <a:rPr lang="en-US" sz="1800" dirty="0" smtClean="0"/>
              <a:t> again and your program will run until it hits the breakpoint again.</a:t>
            </a:r>
            <a:endParaRPr lang="en-US" sz="1800" dirty="0"/>
          </a:p>
        </p:txBody>
      </p:sp>
      <p:pic>
        <p:nvPicPr>
          <p:cNvPr id="2273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27" y="1167276"/>
            <a:ext cx="5830687" cy="4119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ounded Rectangular Callout 28"/>
          <p:cNvSpPr/>
          <p:nvPr/>
        </p:nvSpPr>
        <p:spPr bwMode="auto">
          <a:xfrm>
            <a:off x="4440895" y="410359"/>
            <a:ext cx="3788513" cy="1021556"/>
          </a:xfrm>
          <a:prstGeom prst="wedgeRoundRectCallout">
            <a:avLst>
              <a:gd name="adj1" fmla="val -47113"/>
              <a:gd name="adj2" fmla="val 191791"/>
              <a:gd name="adj3" fmla="val 16667"/>
            </a:avLst>
          </a:prstGeom>
          <a:solidFill>
            <a:srgbClr val="FFEE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 smtClean="0"/>
              <a:t>Oh, and you can add as many breakpoints as you like… Not just one!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71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19061E-6 L -0.14948 -0.2026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-101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17" grpId="0"/>
      <p:bldP spid="13" grpId="0"/>
      <p:bldP spid="21" grpId="0" animBg="1"/>
      <p:bldP spid="21" grpId="1" animBg="1"/>
      <p:bldP spid="23" grpId="0"/>
      <p:bldP spid="6" grpId="0" animBg="1"/>
      <p:bldP spid="6" grpId="1" animBg="1"/>
      <p:bldP spid="6" grpId="2" animBg="1"/>
      <p:bldP spid="19" grpId="0" animBg="1"/>
      <p:bldP spid="19" grpId="1" animBg="1"/>
      <p:bldP spid="26" grpId="0" animBg="1"/>
      <p:bldP spid="26" grpId="1" animBg="1"/>
      <p:bldP spid="27" grpId="0"/>
      <p:bldP spid="28" grpId="0" animBg="1"/>
      <p:bldP spid="28" grpId="1" animBg="1"/>
      <p:bldP spid="2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/>
        </p:nvSpPr>
        <p:spPr bwMode="auto">
          <a:xfrm>
            <a:off x="94916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 smtClean="0">
                <a:solidFill>
                  <a:schemeClr val="tx2"/>
                </a:solidFill>
              </a:rPr>
              <a:t>Debugging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96950" y="1296630"/>
            <a:ext cx="4679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Learn how to use the debugger!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495347" y="1960555"/>
            <a:ext cx="4682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It can drastically speed up the </a:t>
            </a:r>
            <a:br>
              <a:rPr lang="en-US" sz="2400" dirty="0" smtClean="0"/>
            </a:br>
            <a:r>
              <a:rPr lang="en-US" sz="2400" dirty="0" smtClean="0"/>
              <a:t>programming process!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49164" y="3279115"/>
            <a:ext cx="2812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Which means less frustration</a:t>
            </a:r>
            <a:endParaRPr lang="en-US" sz="2400" dirty="0"/>
          </a:p>
        </p:txBody>
      </p:sp>
      <p:pic>
        <p:nvPicPr>
          <p:cNvPr id="229381" name="Picture 5" descr="C:\Users\Carey Nachenberg\AppData\Local\Microsoft\Windows\Temporary Internet Files\Content.IE5\JZPWFJ0V\MC900056484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533" y="4609929"/>
            <a:ext cx="1804111" cy="143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55228" y="3118826"/>
            <a:ext cx="297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and more </a:t>
            </a:r>
            <a:r>
              <a:rPr lang="en-US" sz="2400" dirty="0" smtClean="0"/>
              <a:t>time doing </a:t>
            </a:r>
            <a:r>
              <a:rPr lang="en-US" sz="2400" dirty="0"/>
              <a:t>the things you love!</a:t>
            </a:r>
          </a:p>
        </p:txBody>
      </p:sp>
      <p:pic>
        <p:nvPicPr>
          <p:cNvPr id="229383" name="Picture 7" descr="C:\Users\Carey Nachenberg\AppData\Local\Microsoft\Windows\Temporary Internet Files\Content.IE5\JZPWFJ0V\MC90028706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27" y="4339937"/>
            <a:ext cx="1676724" cy="197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79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Challenge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650" y="1828800"/>
            <a:ext cx="4648200" cy="4724400"/>
          </a:xfrm>
        </p:spPr>
        <p:txBody>
          <a:bodyPr/>
          <a:lstStyle/>
          <a:p>
            <a:r>
              <a:rPr lang="en-US" sz="2000"/>
              <a:t>The class will split into left and right teams</a:t>
            </a:r>
          </a:p>
          <a:p>
            <a:r>
              <a:rPr lang="en-US" sz="2000"/>
              <a:t>One student from each team will come up to the board</a:t>
            </a:r>
          </a:p>
          <a:p>
            <a:r>
              <a:rPr lang="en-US" sz="2000"/>
              <a:t>Each student can either </a:t>
            </a:r>
          </a:p>
          <a:p>
            <a:pPr lvl="1"/>
            <a:r>
              <a:rPr lang="en-US" sz="1800"/>
              <a:t>write one new line of code to solve the problem OR</a:t>
            </a:r>
          </a:p>
          <a:p>
            <a:pPr lvl="1"/>
            <a:r>
              <a:rPr lang="en-US" sz="1800"/>
              <a:t>fix a single error in the code their teammates have already written</a:t>
            </a:r>
          </a:p>
          <a:p>
            <a:r>
              <a:rPr lang="en-US" sz="2000"/>
              <a:t>Then the next two people come up, etc.</a:t>
            </a:r>
          </a:p>
          <a:p>
            <a:r>
              <a:rPr lang="en-US" sz="2000"/>
              <a:t>The team that completes their program first wins!</a:t>
            </a:r>
          </a:p>
        </p:txBody>
      </p:sp>
      <p:sp>
        <p:nvSpPr>
          <p:cNvPr id="179204" name="Text Box 4"/>
          <p:cNvSpPr txBox="1">
            <a:spLocks noChangeArrowheads="1"/>
          </p:cNvSpPr>
          <p:nvPr/>
        </p:nvSpPr>
        <p:spPr bwMode="auto">
          <a:xfrm>
            <a:off x="1954213" y="1265238"/>
            <a:ext cx="1169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RULES</a:t>
            </a:r>
          </a:p>
        </p:txBody>
      </p:sp>
      <p:grpSp>
        <p:nvGrpSpPr>
          <p:cNvPr id="179205" name="Group 5"/>
          <p:cNvGrpSpPr>
            <a:grpSpLocks/>
          </p:cNvGrpSpPr>
          <p:nvPr/>
        </p:nvGrpSpPr>
        <p:grpSpPr bwMode="auto">
          <a:xfrm>
            <a:off x="4724400" y="2057400"/>
            <a:ext cx="2057400" cy="2057400"/>
            <a:chOff x="3264" y="1296"/>
            <a:chExt cx="1056" cy="1056"/>
          </a:xfrm>
        </p:grpSpPr>
        <p:pic>
          <p:nvPicPr>
            <p:cNvPr id="17920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96"/>
              <a:ext cx="1056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207" name="Rectangle 7"/>
            <p:cNvSpPr>
              <a:spLocks noChangeArrowheads="1"/>
            </p:cNvSpPr>
            <p:nvPr/>
          </p:nvSpPr>
          <p:spPr bwMode="auto">
            <a:xfrm>
              <a:off x="3389" y="1584"/>
              <a:ext cx="374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08" name="Rectangle 8"/>
            <p:cNvSpPr>
              <a:spLocks noChangeArrowheads="1"/>
            </p:cNvSpPr>
            <p:nvPr/>
          </p:nvSpPr>
          <p:spPr bwMode="auto">
            <a:xfrm>
              <a:off x="4051" y="1584"/>
              <a:ext cx="163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09" name="Rectangle 9"/>
            <p:cNvSpPr>
              <a:spLocks noChangeArrowheads="1"/>
            </p:cNvSpPr>
            <p:nvPr/>
          </p:nvSpPr>
          <p:spPr bwMode="auto">
            <a:xfrm>
              <a:off x="3648" y="1564"/>
              <a:ext cx="566" cy="19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210" name="Text Box 10"/>
          <p:cNvSpPr txBox="1">
            <a:spLocks noChangeArrowheads="1"/>
          </p:cNvSpPr>
          <p:nvPr/>
        </p:nvSpPr>
        <p:spPr bwMode="auto">
          <a:xfrm>
            <a:off x="4953000" y="1600200"/>
            <a:ext cx="1435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Team #1</a:t>
            </a:r>
          </a:p>
        </p:txBody>
      </p:sp>
      <p:grpSp>
        <p:nvGrpSpPr>
          <p:cNvPr id="179211" name="Group 11"/>
          <p:cNvGrpSpPr>
            <a:grpSpLocks/>
          </p:cNvGrpSpPr>
          <p:nvPr/>
        </p:nvGrpSpPr>
        <p:grpSpPr bwMode="auto">
          <a:xfrm>
            <a:off x="7010400" y="2057400"/>
            <a:ext cx="2057400" cy="2057400"/>
            <a:chOff x="3264" y="1296"/>
            <a:chExt cx="1056" cy="1056"/>
          </a:xfrm>
        </p:grpSpPr>
        <p:pic>
          <p:nvPicPr>
            <p:cNvPr id="179212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296"/>
              <a:ext cx="1056" cy="1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9213" name="Rectangle 13"/>
            <p:cNvSpPr>
              <a:spLocks noChangeArrowheads="1"/>
            </p:cNvSpPr>
            <p:nvPr/>
          </p:nvSpPr>
          <p:spPr bwMode="auto">
            <a:xfrm>
              <a:off x="3389" y="1584"/>
              <a:ext cx="374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14" name="Rectangle 14"/>
            <p:cNvSpPr>
              <a:spLocks noChangeArrowheads="1"/>
            </p:cNvSpPr>
            <p:nvPr/>
          </p:nvSpPr>
          <p:spPr bwMode="auto">
            <a:xfrm>
              <a:off x="4051" y="1584"/>
              <a:ext cx="163" cy="298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15" name="Rectangle 15"/>
            <p:cNvSpPr>
              <a:spLocks noChangeArrowheads="1"/>
            </p:cNvSpPr>
            <p:nvPr/>
          </p:nvSpPr>
          <p:spPr bwMode="auto">
            <a:xfrm>
              <a:off x="3648" y="1564"/>
              <a:ext cx="566" cy="19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9216" name="Text Box 16"/>
          <p:cNvSpPr txBox="1">
            <a:spLocks noChangeArrowheads="1"/>
          </p:cNvSpPr>
          <p:nvPr/>
        </p:nvSpPr>
        <p:spPr bwMode="auto">
          <a:xfrm>
            <a:off x="7315200" y="1600200"/>
            <a:ext cx="1484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Team #2</a:t>
            </a:r>
          </a:p>
        </p:txBody>
      </p:sp>
      <p:sp>
        <p:nvSpPr>
          <p:cNvPr id="179217" name="Text Box 17"/>
          <p:cNvSpPr txBox="1">
            <a:spLocks noChangeArrowheads="1"/>
          </p:cNvSpPr>
          <p:nvPr/>
        </p:nvSpPr>
        <p:spPr bwMode="auto">
          <a:xfrm>
            <a:off x="4937125" y="2543175"/>
            <a:ext cx="1711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VOID FUNC()</a:t>
            </a:r>
          </a:p>
        </p:txBody>
      </p:sp>
      <p:sp>
        <p:nvSpPr>
          <p:cNvPr id="179218" name="Text Box 18"/>
          <p:cNvSpPr txBox="1">
            <a:spLocks noChangeArrowheads="1"/>
          </p:cNvSpPr>
          <p:nvPr/>
        </p:nvSpPr>
        <p:spPr bwMode="auto">
          <a:xfrm>
            <a:off x="7086600" y="2514600"/>
            <a:ext cx="1909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int func(int   v)</a:t>
            </a:r>
          </a:p>
        </p:txBody>
      </p:sp>
      <p:pic>
        <p:nvPicPr>
          <p:cNvPr id="179219" name="Picture 19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4196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20" name="Picture 20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44196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21" name="Picture 21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196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22" name="Picture 22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788" y="44196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223" name="Group 23"/>
          <p:cNvGrpSpPr>
            <a:grpSpLocks/>
          </p:cNvGrpSpPr>
          <p:nvPr/>
        </p:nvGrpSpPr>
        <p:grpSpPr bwMode="auto">
          <a:xfrm>
            <a:off x="5000625" y="2498725"/>
            <a:ext cx="655638" cy="457200"/>
            <a:chOff x="1584" y="4686"/>
            <a:chExt cx="413" cy="288"/>
          </a:xfrm>
        </p:grpSpPr>
        <p:sp>
          <p:nvSpPr>
            <p:cNvPr id="179224" name="Rectangle 24"/>
            <p:cNvSpPr>
              <a:spLocks noChangeArrowheads="1"/>
            </p:cNvSpPr>
            <p:nvPr/>
          </p:nvSpPr>
          <p:spPr bwMode="auto">
            <a:xfrm>
              <a:off x="1584" y="4752"/>
              <a:ext cx="413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5" name="Text Box 25"/>
            <p:cNvSpPr txBox="1">
              <a:spLocks noChangeArrowheads="1"/>
            </p:cNvSpPr>
            <p:nvPr/>
          </p:nvSpPr>
          <p:spPr bwMode="auto">
            <a:xfrm>
              <a:off x="1612" y="4686"/>
              <a:ext cx="3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int</a:t>
              </a:r>
            </a:p>
          </p:txBody>
        </p:sp>
      </p:grpSp>
      <p:grpSp>
        <p:nvGrpSpPr>
          <p:cNvPr id="179226" name="Group 26"/>
          <p:cNvGrpSpPr>
            <a:grpSpLocks/>
          </p:cNvGrpSpPr>
          <p:nvPr/>
        </p:nvGrpSpPr>
        <p:grpSpPr bwMode="auto">
          <a:xfrm>
            <a:off x="8077200" y="2530475"/>
            <a:ext cx="666750" cy="366713"/>
            <a:chOff x="4827" y="432"/>
            <a:chExt cx="420" cy="231"/>
          </a:xfrm>
        </p:grpSpPr>
        <p:sp>
          <p:nvSpPr>
            <p:cNvPr id="179227" name="Rectangle 27"/>
            <p:cNvSpPr>
              <a:spLocks noChangeArrowheads="1"/>
            </p:cNvSpPr>
            <p:nvPr/>
          </p:nvSpPr>
          <p:spPr bwMode="auto">
            <a:xfrm>
              <a:off x="4858" y="453"/>
              <a:ext cx="339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28" name="Text Box 28"/>
            <p:cNvSpPr txBox="1">
              <a:spLocks noChangeArrowheads="1"/>
            </p:cNvSpPr>
            <p:nvPr/>
          </p:nvSpPr>
          <p:spPr bwMode="auto">
            <a:xfrm>
              <a:off x="4827" y="4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FFFF00"/>
                  </a:solidFill>
                </a:rPr>
                <a:t>int</a:t>
              </a:r>
              <a:r>
                <a:rPr lang="en-US" sz="1000" b="1">
                  <a:solidFill>
                    <a:srgbClr val="FFFF00"/>
                  </a:solidFill>
                </a:rPr>
                <a:t> </a:t>
              </a:r>
              <a:r>
                <a:rPr lang="en-US" sz="1800" b="1">
                  <a:solidFill>
                    <a:srgbClr val="FFFF00"/>
                  </a:solidFill>
                </a:rPr>
                <a:t>*</a:t>
              </a:r>
            </a:p>
          </p:txBody>
        </p:sp>
      </p:grpSp>
      <p:pic>
        <p:nvPicPr>
          <p:cNvPr id="179229" name="Picture 29" descr="j0232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257800"/>
            <a:ext cx="48101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30" name="Picture 30" descr="j0232100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88" y="5257800"/>
            <a:ext cx="48101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9231" name="Group 31"/>
          <p:cNvGrpSpPr>
            <a:grpSpLocks/>
          </p:cNvGrpSpPr>
          <p:nvPr/>
        </p:nvGrpSpPr>
        <p:grpSpPr bwMode="auto">
          <a:xfrm>
            <a:off x="4857750" y="2498725"/>
            <a:ext cx="927100" cy="457200"/>
            <a:chOff x="1584" y="4686"/>
            <a:chExt cx="584" cy="288"/>
          </a:xfrm>
        </p:grpSpPr>
        <p:sp>
          <p:nvSpPr>
            <p:cNvPr id="179232" name="Rectangle 32"/>
            <p:cNvSpPr>
              <a:spLocks noChangeArrowheads="1"/>
            </p:cNvSpPr>
            <p:nvPr/>
          </p:nvSpPr>
          <p:spPr bwMode="auto">
            <a:xfrm>
              <a:off x="1584" y="4752"/>
              <a:ext cx="413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33" name="Text Box 33"/>
            <p:cNvSpPr txBox="1">
              <a:spLocks noChangeArrowheads="1"/>
            </p:cNvSpPr>
            <p:nvPr/>
          </p:nvSpPr>
          <p:spPr bwMode="auto">
            <a:xfrm>
              <a:off x="1612" y="4686"/>
              <a:ext cx="5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</a:rPr>
                <a:t>float</a:t>
              </a:r>
            </a:p>
          </p:txBody>
        </p:sp>
      </p:grpSp>
      <p:grpSp>
        <p:nvGrpSpPr>
          <p:cNvPr id="179234" name="Group 34"/>
          <p:cNvGrpSpPr>
            <a:grpSpLocks/>
          </p:cNvGrpSpPr>
          <p:nvPr/>
        </p:nvGrpSpPr>
        <p:grpSpPr bwMode="auto">
          <a:xfrm>
            <a:off x="7162800" y="2819400"/>
            <a:ext cx="1768475" cy="366713"/>
            <a:chOff x="4827" y="432"/>
            <a:chExt cx="420" cy="231"/>
          </a:xfrm>
        </p:grpSpPr>
        <p:sp>
          <p:nvSpPr>
            <p:cNvPr id="179235" name="Rectangle 35"/>
            <p:cNvSpPr>
              <a:spLocks noChangeArrowheads="1"/>
            </p:cNvSpPr>
            <p:nvPr/>
          </p:nvSpPr>
          <p:spPr bwMode="auto">
            <a:xfrm>
              <a:off x="4858" y="453"/>
              <a:ext cx="339" cy="182"/>
            </a:xfrm>
            <a:prstGeom prst="rect">
              <a:avLst/>
            </a:prstGeom>
            <a:solidFill>
              <a:srgbClr val="0066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236" name="Text Box 36"/>
            <p:cNvSpPr txBox="1">
              <a:spLocks noChangeArrowheads="1"/>
            </p:cNvSpPr>
            <p:nvPr/>
          </p:nvSpPr>
          <p:spPr bwMode="auto">
            <a:xfrm>
              <a:off x="4827" y="432"/>
              <a:ext cx="4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FFFF00"/>
                  </a:solidFill>
                </a:rPr>
                <a:t>{ while(v &gt; 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80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44444E-6 L 0.01996 -0.2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9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13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44444E-6 L -0.01336 -0.2245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9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1122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64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0.05173 -0.2266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79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-1134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44444E-6 L -0.0434 -0.2268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79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-1134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7" presetID="64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33333E-6 L -0.0085 -0.3599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9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-180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33333E-6 L -0.02517 -0.3601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79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7" y="-1800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17" grpId="0"/>
      <p:bldP spid="1792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#1</a:t>
            </a:r>
          </a:p>
        </p:txBody>
      </p:sp>
      <p:sp>
        <p:nvSpPr>
          <p:cNvPr id="181252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035925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Write a class called </a:t>
            </a:r>
            <a:r>
              <a:rPr lang="en-US" sz="2400">
                <a:solidFill>
                  <a:schemeClr val="accent2"/>
                </a:solidFill>
              </a:rPr>
              <a:t>quadratic</a:t>
            </a:r>
            <a:r>
              <a:rPr lang="en-US" sz="2400"/>
              <a:t> which represents a </a:t>
            </a:r>
            <a:br>
              <a:rPr lang="en-US" sz="2400"/>
            </a:br>
            <a:r>
              <a:rPr lang="en-US" sz="2400"/>
              <a:t>second-order quadratic equation, e.g.: </a:t>
            </a:r>
            <a:r>
              <a:rPr lang="en-US" sz="2400">
                <a:solidFill>
                  <a:srgbClr val="6600CC"/>
                </a:solidFill>
              </a:rPr>
              <a:t>4x</a:t>
            </a:r>
            <a:r>
              <a:rPr lang="en-US" sz="2400" baseline="30000">
                <a:solidFill>
                  <a:srgbClr val="6600CC"/>
                </a:solidFill>
              </a:rPr>
              <a:t>2</a:t>
            </a:r>
            <a:r>
              <a:rPr lang="en-US" sz="2400">
                <a:solidFill>
                  <a:srgbClr val="6600CC"/>
                </a:solidFill>
              </a:rPr>
              <a:t>+3x+5</a:t>
            </a:r>
          </a:p>
          <a:p>
            <a:endParaRPr lang="en-US" sz="2400"/>
          </a:p>
          <a:p>
            <a:r>
              <a:rPr lang="en-US" sz="2400"/>
              <a:t>When you </a:t>
            </a:r>
            <a:r>
              <a:rPr lang="en-US" sz="2400">
                <a:solidFill>
                  <a:schemeClr val="accent2"/>
                </a:solidFill>
              </a:rPr>
              <a:t>construct</a:t>
            </a:r>
            <a:r>
              <a:rPr lang="en-US" sz="2400"/>
              <a:t> a quadratic class, you pass in the</a:t>
            </a:r>
            <a:br>
              <a:rPr lang="en-US" sz="2400"/>
            </a:br>
            <a:r>
              <a:rPr lang="en-US" sz="2400"/>
              <a:t>three coefficients (e.g., </a:t>
            </a:r>
            <a:r>
              <a:rPr lang="en-US" sz="2400">
                <a:solidFill>
                  <a:srgbClr val="6600CC"/>
                </a:solidFill>
              </a:rPr>
              <a:t>4</a:t>
            </a:r>
            <a:r>
              <a:rPr lang="en-US" sz="2400"/>
              <a:t>, </a:t>
            </a:r>
            <a:r>
              <a:rPr lang="en-US" sz="2400">
                <a:solidFill>
                  <a:srgbClr val="6600CC"/>
                </a:solidFill>
              </a:rPr>
              <a:t>3</a:t>
            </a:r>
            <a:r>
              <a:rPr lang="en-US" sz="2400"/>
              <a:t>, and </a:t>
            </a:r>
            <a:r>
              <a:rPr lang="en-US" sz="2400">
                <a:solidFill>
                  <a:srgbClr val="6600CC"/>
                </a:solidFill>
              </a:rPr>
              <a:t>5</a:t>
            </a:r>
            <a:r>
              <a:rPr lang="en-US" sz="2400"/>
              <a:t>) for the equation.</a:t>
            </a:r>
          </a:p>
          <a:p>
            <a:endParaRPr lang="en-US" sz="2400"/>
          </a:p>
          <a:p>
            <a:r>
              <a:rPr lang="en-US" sz="2400"/>
              <a:t>The class also has an </a:t>
            </a:r>
            <a:r>
              <a:rPr lang="en-US" sz="2400">
                <a:solidFill>
                  <a:schemeClr val="accent2"/>
                </a:solidFill>
              </a:rPr>
              <a:t>evaluate</a:t>
            </a:r>
            <a:r>
              <a:rPr lang="en-US" sz="2400"/>
              <a:t> method which allows you </a:t>
            </a:r>
            <a:br>
              <a:rPr lang="en-US" sz="2400"/>
            </a:br>
            <a:r>
              <a:rPr lang="en-US" sz="2400"/>
              <a:t>pass in a value for x. The function will return the value </a:t>
            </a:r>
            <a:br>
              <a:rPr lang="en-US" sz="2400"/>
            </a:br>
            <a:r>
              <a:rPr lang="en-US" sz="2400"/>
              <a:t>of f(x).</a:t>
            </a:r>
          </a:p>
          <a:p>
            <a:endParaRPr lang="en-US" sz="2400"/>
          </a:p>
          <a:p>
            <a:r>
              <a:rPr lang="en-US" sz="2400"/>
              <a:t>The class has a </a:t>
            </a:r>
            <a:r>
              <a:rPr lang="en-US" sz="2400">
                <a:solidFill>
                  <a:schemeClr val="accent2"/>
                </a:solidFill>
              </a:rPr>
              <a:t>destructor</a:t>
            </a:r>
            <a:r>
              <a:rPr lang="en-US" sz="2400"/>
              <a:t> which prints out “</a:t>
            </a:r>
            <a:r>
              <a:rPr lang="en-US" sz="2400">
                <a:solidFill>
                  <a:srgbClr val="6600CC"/>
                </a:solidFill>
              </a:rPr>
              <a:t>goodbye</a:t>
            </a:r>
            <a:r>
              <a:rPr lang="en-US" sz="240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628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#2</a:t>
            </a: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746125" y="1570038"/>
            <a:ext cx="8253413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Write a class called </a:t>
            </a:r>
            <a:r>
              <a:rPr lang="en-US" sz="2400">
                <a:solidFill>
                  <a:schemeClr val="accent2"/>
                </a:solidFill>
              </a:rPr>
              <a:t>MathNerd</a:t>
            </a:r>
            <a:r>
              <a:rPr lang="en-US" sz="2400"/>
              <a:t> which represents a </a:t>
            </a:r>
            <a:br>
              <a:rPr lang="en-US" sz="2400"/>
            </a:br>
            <a:r>
              <a:rPr lang="en-US" sz="2400"/>
              <a:t>math nerd. Every MathNerd has his own special </a:t>
            </a:r>
            <a:br>
              <a:rPr lang="en-US" sz="2400"/>
            </a:br>
            <a:r>
              <a:rPr lang="en-US" sz="2400"/>
              <a:t>quadratic equation!</a:t>
            </a:r>
            <a:endParaRPr lang="en-US" sz="2400">
              <a:solidFill>
                <a:srgbClr val="6600CC"/>
              </a:solidFill>
            </a:endParaRPr>
          </a:p>
          <a:p>
            <a:endParaRPr lang="en-US" sz="2400"/>
          </a:p>
          <a:p>
            <a:r>
              <a:rPr lang="en-US" sz="2400"/>
              <a:t>When you </a:t>
            </a:r>
            <a:r>
              <a:rPr lang="en-US" sz="2400">
                <a:solidFill>
                  <a:schemeClr val="accent2"/>
                </a:solidFill>
              </a:rPr>
              <a:t>construct</a:t>
            </a:r>
            <a:r>
              <a:rPr lang="en-US" sz="2400"/>
              <a:t> a MathNerd, he always wants you</a:t>
            </a:r>
            <a:br>
              <a:rPr lang="en-US" sz="2400"/>
            </a:br>
            <a:r>
              <a:rPr lang="en-US" sz="2400"/>
              <a:t>to specify the first two coefficients (for the x</a:t>
            </a:r>
            <a:r>
              <a:rPr lang="en-US" sz="2400" baseline="30000"/>
              <a:t>2</a:t>
            </a:r>
            <a:r>
              <a:rPr lang="en-US" sz="2400"/>
              <a:t> and x)</a:t>
            </a:r>
            <a:br>
              <a:rPr lang="en-US" sz="2400"/>
            </a:br>
            <a:r>
              <a:rPr lang="en-US" sz="2400"/>
              <a:t>for his equation. The MathNerd always selects a value </a:t>
            </a:r>
            <a:br>
              <a:rPr lang="en-US" sz="2400"/>
            </a:br>
            <a:r>
              <a:rPr lang="en-US" sz="2400"/>
              <a:t>of PI for his final coefficient.</a:t>
            </a:r>
          </a:p>
          <a:p>
            <a:endParaRPr lang="en-US" sz="2400"/>
          </a:p>
          <a:p>
            <a:r>
              <a:rPr lang="en-US" sz="2400"/>
              <a:t>The MathNerd had a </a:t>
            </a:r>
            <a:r>
              <a:rPr lang="en-US" sz="2400">
                <a:solidFill>
                  <a:schemeClr val="accent2"/>
                </a:solidFill>
              </a:rPr>
              <a:t>getMyValue</a:t>
            </a:r>
            <a:r>
              <a:rPr lang="en-US" sz="2400"/>
              <a:t> function which accepts</a:t>
            </a:r>
            <a:br>
              <a:rPr lang="en-US" sz="2400"/>
            </a:br>
            <a:r>
              <a:rPr lang="en-US" sz="2400"/>
              <a:t>a value for x and should return f(x) for the nerd’s QE.</a:t>
            </a:r>
          </a:p>
        </p:txBody>
      </p:sp>
    </p:spTree>
    <p:extLst>
      <p:ext uri="{BB962C8B-B14F-4D97-AF65-F5344CB8AC3E}">
        <p14:creationId xmlns:p14="http://schemas.microsoft.com/office/powerpoint/2010/main" val="13950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Few Final Topics</a:t>
            </a:r>
          </a:p>
        </p:txBody>
      </p:sp>
      <p:sp>
        <p:nvSpPr>
          <p:cNvPr id="203781" name="Text Box 5"/>
          <p:cNvSpPr txBox="1">
            <a:spLocks noChangeArrowheads="1"/>
          </p:cNvSpPr>
          <p:nvPr/>
        </p:nvSpPr>
        <p:spPr bwMode="auto">
          <a:xfrm>
            <a:off x="604838" y="1341438"/>
            <a:ext cx="75612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Let’s talk about three final topics that you’ll need in</a:t>
            </a:r>
            <a:br>
              <a:rPr lang="en-US" sz="2400"/>
            </a:br>
            <a:r>
              <a:rPr lang="en-US" sz="2400"/>
              <a:t>order to solve your Project #1…</a:t>
            </a:r>
          </a:p>
        </p:txBody>
      </p:sp>
      <p:pic>
        <p:nvPicPr>
          <p:cNvPr id="203783" name="Picture 7" descr="MCj0423844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667000"/>
            <a:ext cx="3581400" cy="346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1363" name="Text Box 3"/>
          <p:cNvSpPr txBox="1">
            <a:spLocks noChangeArrowheads="1"/>
          </p:cNvSpPr>
          <p:nvPr/>
        </p:nvSpPr>
        <p:spPr bwMode="auto">
          <a:xfrm>
            <a:off x="792163" y="914400"/>
            <a:ext cx="760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A. Never </a:t>
            </a:r>
            <a:r>
              <a:rPr lang="en-US" sz="2400"/>
              <a:t>include a CPP file in another .CPP or .H file.</a:t>
            </a:r>
          </a:p>
        </p:txBody>
      </p:sp>
      <p:sp>
        <p:nvSpPr>
          <p:cNvPr id="271366" name="Text Box 6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1367" name="Group 7"/>
          <p:cNvGrpSpPr>
            <a:grpSpLocks/>
          </p:cNvGrpSpPr>
          <p:nvPr/>
        </p:nvGrpSpPr>
        <p:grpSpPr bwMode="auto">
          <a:xfrm>
            <a:off x="533400" y="1828800"/>
            <a:ext cx="3730625" cy="1603375"/>
            <a:chOff x="3803" y="554"/>
            <a:chExt cx="1823" cy="1010"/>
          </a:xfrm>
        </p:grpSpPr>
        <p:sp>
          <p:nvSpPr>
            <p:cNvPr id="271368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“I’m cool!”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69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file1.cpp</a:t>
              </a:r>
            </a:p>
          </p:txBody>
        </p:sp>
      </p:grpSp>
      <p:grpSp>
        <p:nvGrpSpPr>
          <p:cNvPr id="271372" name="Group 12"/>
          <p:cNvGrpSpPr>
            <a:grpSpLocks/>
          </p:cNvGrpSpPr>
          <p:nvPr/>
        </p:nvGrpSpPr>
        <p:grpSpPr bwMode="auto">
          <a:xfrm>
            <a:off x="457200" y="3886200"/>
            <a:ext cx="3730625" cy="2427288"/>
            <a:chOff x="3803" y="554"/>
            <a:chExt cx="1823" cy="1529"/>
          </a:xfrm>
        </p:grpSpPr>
        <p:sp>
          <p:nvSpPr>
            <p:cNvPr id="271373" name="Text Box 13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#include “file1.cpp”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otherFunc</a:t>
              </a:r>
              <a:r>
                <a:rPr lang="en-US" sz="1800" b="1" dirty="0">
                  <a:latin typeface="Courier New" pitchFamily="49" charset="0"/>
                </a:rPr>
                <a:t>(void)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“So am I!”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74" name="Text Box 14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file2.cpp</a:t>
              </a:r>
            </a:p>
          </p:txBody>
        </p:sp>
      </p:grpSp>
      <p:sp>
        <p:nvSpPr>
          <p:cNvPr id="271375" name="Text Box 15"/>
          <p:cNvSpPr txBox="1">
            <a:spLocks noChangeArrowheads="1"/>
          </p:cNvSpPr>
          <p:nvPr/>
        </p:nvSpPr>
        <p:spPr bwMode="auto">
          <a:xfrm>
            <a:off x="5029200" y="19812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You’ll get linker errors.</a:t>
            </a:r>
          </a:p>
        </p:txBody>
      </p:sp>
      <p:sp>
        <p:nvSpPr>
          <p:cNvPr id="271376" name="Text Box 16"/>
          <p:cNvSpPr txBox="1">
            <a:spLocks noChangeArrowheads="1"/>
          </p:cNvSpPr>
          <p:nvPr/>
        </p:nvSpPr>
        <p:spPr bwMode="auto">
          <a:xfrm>
            <a:off x="5105400" y="33528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Only include .H files within a .CPP file.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1280" y="429865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>
                <a:solidFill>
                  <a:srgbClr val="FF0000"/>
                </a:solidFill>
              </a:rPr>
              <a:t>// bad!</a:t>
            </a:r>
            <a:endParaRPr 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152400" y="908050"/>
            <a:ext cx="8839200" cy="5824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 </a:t>
            </a: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A </a:t>
            </a:r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sz="2400" dirty="0">
                <a:cs typeface="Courier New" pitchFamily="49" charset="0"/>
              </a:rPr>
              <a:t> is a </a:t>
            </a:r>
            <a:r>
              <a:rPr lang="en-US" sz="2400" dirty="0">
                <a:solidFill>
                  <a:srgbClr val="006666"/>
                </a:solidFill>
                <a:cs typeface="Courier New" pitchFamily="49" charset="0"/>
              </a:rPr>
              <a:t>special function in your class</a:t>
            </a:r>
            <a:r>
              <a:rPr lang="en-US" sz="2400" dirty="0">
                <a:cs typeface="Courier New" pitchFamily="49" charset="0"/>
              </a:rPr>
              <a:t> that initializes a new variable (aka “instance”) </a:t>
            </a:r>
            <a:r>
              <a:rPr lang="en-US" sz="2400" dirty="0" smtClean="0">
                <a:cs typeface="Courier New" pitchFamily="49" charset="0"/>
              </a:rPr>
              <a:t/>
            </a:r>
            <a:br>
              <a:rPr lang="en-US" sz="2400" dirty="0" smtClean="0">
                <a:cs typeface="Courier New" pitchFamily="49" charset="0"/>
              </a:rPr>
            </a:br>
            <a:r>
              <a:rPr lang="en-US" sz="2400" dirty="0" smtClean="0">
                <a:cs typeface="Courier New" pitchFamily="49" charset="0"/>
              </a:rPr>
              <a:t>when it’s </a:t>
            </a:r>
            <a:r>
              <a:rPr lang="en-US" sz="2400" dirty="0">
                <a:cs typeface="Courier New" pitchFamily="49" charset="0"/>
              </a:rPr>
              <a:t>first created.</a:t>
            </a: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endParaRPr lang="en-US" sz="1600" dirty="0">
              <a:cs typeface="Courier New" pitchFamily="49" charset="0"/>
            </a:endParaRPr>
          </a:p>
          <a:p>
            <a:pPr algn="ctr" eaLnBrk="0" hangingPunct="0">
              <a:tabLst>
                <a:tab pos="228600" algn="l"/>
              </a:tabLst>
            </a:pPr>
            <a:endParaRPr lang="en-US" sz="1000" dirty="0">
              <a:cs typeface="Courier New" pitchFamily="49" charset="0"/>
            </a:endParaRPr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The constructor function </a:t>
            </a:r>
            <a:r>
              <a:rPr lang="en-US" sz="2400" dirty="0">
                <a:solidFill>
                  <a:srgbClr val="990000"/>
                </a:solidFill>
                <a:cs typeface="Courier New" pitchFamily="49" charset="0"/>
              </a:rPr>
              <a:t>MUST</a:t>
            </a:r>
            <a:r>
              <a:rPr lang="en-US" sz="2400" dirty="0">
                <a:cs typeface="Courier New" pitchFamily="49" charset="0"/>
              </a:rPr>
              <a:t> have </a:t>
            </a:r>
            <a:r>
              <a:rPr lang="en-US" sz="2400" dirty="0" smtClean="0">
                <a:cs typeface="Courier New" pitchFamily="49" charset="0"/>
              </a:rPr>
              <a:t/>
            </a:r>
            <a:br>
              <a:rPr lang="en-US" sz="2400" dirty="0" smtClean="0">
                <a:cs typeface="Courier New" pitchFamily="49" charset="0"/>
              </a:rPr>
            </a:br>
            <a:r>
              <a:rPr lang="en-US" sz="2400" dirty="0" smtClean="0">
                <a:cs typeface="Courier New" pitchFamily="49" charset="0"/>
              </a:rPr>
              <a:t>the </a:t>
            </a:r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SAME NAME AS THE CLASS</a:t>
            </a:r>
            <a:r>
              <a:rPr lang="en-US" sz="2400" dirty="0">
                <a:cs typeface="Courier New" pitchFamily="49" charset="0"/>
              </a:rPr>
              <a:t>!</a:t>
            </a: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r>
              <a:rPr lang="en-US" sz="1050" dirty="0">
                <a:cs typeface="Courier New" pitchFamily="49" charset="0"/>
              </a:rPr>
              <a:t> </a:t>
            </a:r>
          </a:p>
          <a:p>
            <a:pPr algn="ctr" eaLnBrk="0" hangingPunct="0">
              <a:tabLst>
                <a:tab pos="228600" algn="l"/>
              </a:tabLst>
            </a:pP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The constructor has </a:t>
            </a:r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NO RETURN TYPE</a:t>
            </a:r>
            <a:r>
              <a:rPr lang="en-US" sz="2400" dirty="0">
                <a:cs typeface="Courier New" pitchFamily="49" charset="0"/>
              </a:rPr>
              <a:t>.</a:t>
            </a: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The constructor function </a:t>
            </a:r>
            <a:r>
              <a:rPr lang="en-US" sz="2400" dirty="0">
                <a:solidFill>
                  <a:schemeClr val="accent2"/>
                </a:solidFill>
                <a:cs typeface="Courier New" pitchFamily="49" charset="0"/>
              </a:rPr>
              <a:t>CANNOT RETURN ANY VALUES</a:t>
            </a:r>
            <a:r>
              <a:rPr lang="en-US" sz="2400" dirty="0" smtClean="0">
                <a:cs typeface="Courier New" pitchFamily="49" charset="0"/>
              </a:rPr>
              <a:t>.</a:t>
            </a:r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 smtClean="0">
                <a:cs typeface="Courier New" pitchFamily="49" charset="0"/>
              </a:rPr>
              <a:t>(although it may use a </a:t>
            </a:r>
            <a:r>
              <a:rPr lang="en-US" sz="2400" dirty="0" smtClean="0">
                <a:solidFill>
                  <a:srgbClr val="FF0000"/>
                </a:solidFill>
                <a:cs typeface="Courier New" pitchFamily="49" charset="0"/>
              </a:rPr>
              <a:t>return;</a:t>
            </a:r>
            <a:r>
              <a:rPr lang="en-US" sz="2400" dirty="0" smtClean="0">
                <a:cs typeface="Courier New" pitchFamily="49" charset="0"/>
              </a:rPr>
              <a:t> statement!)</a:t>
            </a:r>
            <a:endParaRPr lang="en-US" sz="2400" dirty="0"/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>
                <a:cs typeface="Courier New" pitchFamily="49" charset="0"/>
              </a:rPr>
              <a:t> </a:t>
            </a:r>
          </a:p>
          <a:p>
            <a:pPr algn="ctr" eaLnBrk="0" hangingPunct="0">
              <a:tabLst>
                <a:tab pos="228600" algn="l"/>
              </a:tabLst>
            </a:pPr>
            <a:endParaRPr lang="en-US" sz="1600" dirty="0" smtClean="0"/>
          </a:p>
          <a:p>
            <a:pPr algn="ctr" eaLnBrk="0" hangingPunct="0">
              <a:tabLst>
                <a:tab pos="228600" algn="l"/>
              </a:tabLst>
            </a:pPr>
            <a:r>
              <a:rPr lang="en-US" sz="2400" dirty="0" smtClean="0">
                <a:cs typeface="Courier New" pitchFamily="49" charset="0"/>
              </a:rPr>
              <a:t>Like </a:t>
            </a:r>
            <a:r>
              <a:rPr lang="en-US" sz="2400" dirty="0">
                <a:cs typeface="Courier New" pitchFamily="49" charset="0"/>
              </a:rPr>
              <a:t>all other class member functions, the constructor logic can be defined inside or outside the class declaration.</a:t>
            </a:r>
            <a:r>
              <a:rPr lang="en-US" sz="2400" dirty="0"/>
              <a:t> </a:t>
            </a:r>
          </a:p>
        </p:txBody>
      </p:sp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228600" y="-152400"/>
            <a:ext cx="8534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344488" y="914400"/>
            <a:ext cx="855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B. Never </a:t>
            </a:r>
            <a:r>
              <a:rPr lang="en-US" sz="2400"/>
              <a:t>put a “</a:t>
            </a:r>
            <a:r>
              <a:rPr lang="en-US" sz="2400">
                <a:solidFill>
                  <a:srgbClr val="6600CC"/>
                </a:solidFill>
              </a:rPr>
              <a:t>using namespace</a:t>
            </a:r>
            <a:r>
              <a:rPr lang="en-US" sz="2400"/>
              <a:t>” command in a header file.</a:t>
            </a:r>
          </a:p>
        </p:txBody>
      </p:sp>
      <p:sp>
        <p:nvSpPr>
          <p:cNvPr id="273412" name="Text Box 4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3413" name="Group 5"/>
          <p:cNvGrpSpPr>
            <a:grpSpLocks/>
          </p:cNvGrpSpPr>
          <p:nvPr/>
        </p:nvGrpSpPr>
        <p:grpSpPr bwMode="auto">
          <a:xfrm>
            <a:off x="533400" y="1828800"/>
            <a:ext cx="3730625" cy="1328738"/>
            <a:chOff x="3803" y="554"/>
            <a:chExt cx="1823" cy="837"/>
          </a:xfrm>
        </p:grpSpPr>
        <p:sp>
          <p:nvSpPr>
            <p:cNvPr id="27341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58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&lt;iostream&gt;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73415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10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someHeader.h</a:t>
              </a:r>
            </a:p>
          </p:txBody>
        </p:sp>
      </p:grpSp>
      <p:grpSp>
        <p:nvGrpSpPr>
          <p:cNvPr id="273416" name="Group 8"/>
          <p:cNvGrpSpPr>
            <a:grpSpLocks/>
          </p:cNvGrpSpPr>
          <p:nvPr/>
        </p:nvGrpSpPr>
        <p:grpSpPr bwMode="auto">
          <a:xfrm>
            <a:off x="457200" y="3886200"/>
            <a:ext cx="3730625" cy="2741613"/>
            <a:chOff x="3803" y="554"/>
            <a:chExt cx="1823" cy="1571"/>
          </a:xfrm>
        </p:grpSpPr>
        <p:sp>
          <p:nvSpPr>
            <p:cNvPr id="27341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1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someHeader.h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“Hello world!”;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3418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92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hello.cpp</a:t>
              </a:r>
            </a:p>
          </p:txBody>
        </p:sp>
      </p:grpSp>
      <p:sp>
        <p:nvSpPr>
          <p:cNvPr id="273419" name="Text Box 11"/>
          <p:cNvSpPr txBox="1">
            <a:spLocks noChangeArrowheads="1"/>
          </p:cNvSpPr>
          <p:nvPr/>
        </p:nvSpPr>
        <p:spPr bwMode="auto">
          <a:xfrm>
            <a:off x="5029200" y="1600200"/>
            <a:ext cx="322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</a:t>
            </a:r>
            <a:r>
              <a:rPr lang="en-US" sz="2400">
                <a:solidFill>
                  <a:srgbClr val="FF0000"/>
                </a:solidFill>
              </a:rPr>
              <a:t>this</a:t>
            </a:r>
            <a:r>
              <a:rPr lang="en-US" sz="2400"/>
              <a:t> is </a:t>
            </a:r>
            <a:r>
              <a:rPr lang="en-US" sz="2400">
                <a:solidFill>
                  <a:srgbClr val="FF0000"/>
                </a:solidFill>
              </a:rPr>
              <a:t>bad</a:t>
            </a:r>
            <a:r>
              <a:rPr lang="en-US" sz="2400"/>
              <a:t>…</a:t>
            </a:r>
          </a:p>
        </p:txBody>
      </p:sp>
      <p:sp>
        <p:nvSpPr>
          <p:cNvPr id="273420" name="Text Box 12"/>
          <p:cNvSpPr txBox="1">
            <a:spLocks noChangeArrowheads="1"/>
          </p:cNvSpPr>
          <p:nvPr/>
        </p:nvSpPr>
        <p:spPr bwMode="auto">
          <a:xfrm>
            <a:off x="4876800" y="2286000"/>
            <a:ext cx="373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This is called “Namespace Pollution”</a:t>
            </a:r>
          </a:p>
        </p:txBody>
      </p:sp>
      <p:sp>
        <p:nvSpPr>
          <p:cNvPr id="273421" name="Rectangle 13"/>
          <p:cNvSpPr>
            <a:spLocks noChangeArrowheads="1"/>
          </p:cNvSpPr>
          <p:nvPr/>
        </p:nvSpPr>
        <p:spPr bwMode="auto">
          <a:xfrm>
            <a:off x="590550" y="2743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using namespace std;</a:t>
            </a:r>
          </a:p>
        </p:txBody>
      </p:sp>
      <p:sp>
        <p:nvSpPr>
          <p:cNvPr id="273422" name="Text Box 14"/>
          <p:cNvSpPr txBox="1">
            <a:spLocks noChangeArrowheads="1"/>
          </p:cNvSpPr>
          <p:nvPr/>
        </p:nvSpPr>
        <p:spPr bwMode="auto">
          <a:xfrm>
            <a:off x="4953000" y="3352800"/>
            <a:ext cx="3733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Why? The .H file is </a:t>
            </a:r>
            <a:r>
              <a:rPr lang="en-US" sz="2400">
                <a:solidFill>
                  <a:srgbClr val="FF0000"/>
                </a:solidFill>
              </a:rPr>
              <a:t>forcing</a:t>
            </a:r>
            <a:r>
              <a:rPr lang="en-US" sz="2400"/>
              <a:t> CPP files that include it to use its namespace.</a:t>
            </a:r>
          </a:p>
        </p:txBody>
      </p:sp>
      <p:sp>
        <p:nvSpPr>
          <p:cNvPr id="273423" name="Text Box 15"/>
          <p:cNvSpPr txBox="1">
            <a:spLocks noChangeArrowheads="1"/>
          </p:cNvSpPr>
          <p:nvPr/>
        </p:nvSpPr>
        <p:spPr bwMode="auto">
          <a:xfrm>
            <a:off x="4953000" y="5029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that’s just selfish.</a:t>
            </a:r>
          </a:p>
        </p:txBody>
      </p:sp>
      <p:sp>
        <p:nvSpPr>
          <p:cNvPr id="273424" name="Text Box 16"/>
          <p:cNvSpPr txBox="1">
            <a:spLocks noChangeArrowheads="1"/>
          </p:cNvSpPr>
          <p:nvPr/>
        </p:nvSpPr>
        <p:spPr bwMode="auto">
          <a:xfrm>
            <a:off x="4419600" y="5591175"/>
            <a:ext cx="464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Instead, just move the “using” commands into your C++ files.</a:t>
            </a:r>
          </a:p>
        </p:txBody>
      </p:sp>
      <p:sp>
        <p:nvSpPr>
          <p:cNvPr id="273425" name="Rectangle 17"/>
          <p:cNvSpPr>
            <a:spLocks noChangeArrowheads="1"/>
          </p:cNvSpPr>
          <p:nvPr/>
        </p:nvSpPr>
        <p:spPr bwMode="auto">
          <a:xfrm>
            <a:off x="496888" y="4768850"/>
            <a:ext cx="373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BUT I DON’T WANT THAT</a:t>
            </a:r>
            <a:br>
              <a:rPr lang="en-US" sz="1800" b="1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NAMESPACE! YOU BASTARD!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00087 0.282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412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9" grpId="0"/>
      <p:bldP spid="273420" grpId="0"/>
      <p:bldP spid="273421" grpId="0"/>
      <p:bldP spid="273421" grpId="1"/>
      <p:bldP spid="273421" grpId="2"/>
      <p:bldP spid="273422" grpId="0"/>
      <p:bldP spid="273423" grpId="0"/>
      <p:bldP spid="273424" grpId="0"/>
      <p:bldP spid="273425" grpId="0"/>
      <p:bldP spid="273425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800600" y="0"/>
            <a:ext cx="4038600" cy="1143000"/>
          </a:xfrm>
        </p:spPr>
        <p:txBody>
          <a:bodyPr/>
          <a:lstStyle/>
          <a:p>
            <a:r>
              <a:rPr lang="en-US" sz="3200"/>
              <a:t>Topic #1: Include Etiquette</a:t>
            </a:r>
          </a:p>
        </p:txBody>
      </p:sp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4419600" y="1295400"/>
            <a:ext cx="4572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C. Never </a:t>
            </a:r>
            <a:r>
              <a:rPr lang="en-US" sz="2400"/>
              <a:t>assume that a header file will include some other header file for you.</a:t>
            </a:r>
          </a:p>
        </p:txBody>
      </p:sp>
      <p:sp>
        <p:nvSpPr>
          <p:cNvPr id="275460" name="Text Box 4"/>
          <p:cNvSpPr txBox="1">
            <a:spLocks noChangeArrowheads="1"/>
          </p:cNvSpPr>
          <p:nvPr/>
        </p:nvSpPr>
        <p:spPr bwMode="auto">
          <a:xfrm>
            <a:off x="533400" y="3163888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5461" name="Group 5"/>
          <p:cNvGrpSpPr>
            <a:grpSpLocks/>
          </p:cNvGrpSpPr>
          <p:nvPr/>
        </p:nvGrpSpPr>
        <p:grpSpPr bwMode="auto">
          <a:xfrm>
            <a:off x="457200" y="1452563"/>
            <a:ext cx="3730625" cy="2579687"/>
            <a:chOff x="3803" y="554"/>
            <a:chExt cx="1823" cy="1625"/>
          </a:xfrm>
        </p:grpSpPr>
        <p:sp>
          <p:nvSpPr>
            <p:cNvPr id="275462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7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63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75464" name="Group 8"/>
          <p:cNvGrpSpPr>
            <a:grpSpLocks/>
          </p:cNvGrpSpPr>
          <p:nvPr/>
        </p:nvGrpSpPr>
        <p:grpSpPr bwMode="auto">
          <a:xfrm>
            <a:off x="396875" y="3943350"/>
            <a:ext cx="7086600" cy="2770188"/>
            <a:chOff x="3803" y="554"/>
            <a:chExt cx="1823" cy="1587"/>
          </a:xfrm>
        </p:grpSpPr>
        <p:sp>
          <p:nvSpPr>
            <p:cNvPr id="275465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3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Student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Alcohol vodka;</a:t>
              </a:r>
            </a:p>
            <a:p>
              <a:endParaRPr lang="en-US" sz="10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 &lt;&lt; “ is drinking “ &lt;&lt; vodka;</a:t>
              </a:r>
            </a:p>
            <a:p>
              <a:r>
                <a:rPr lang="en-US" sz="14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5466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35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275474" name="Group 18"/>
          <p:cNvGrpSpPr>
            <a:grpSpLocks/>
          </p:cNvGrpSpPr>
          <p:nvPr/>
        </p:nvGrpSpPr>
        <p:grpSpPr bwMode="auto">
          <a:xfrm>
            <a:off x="457200" y="-76200"/>
            <a:ext cx="3730625" cy="1603375"/>
            <a:chOff x="3803" y="554"/>
            <a:chExt cx="1823" cy="1010"/>
          </a:xfrm>
        </p:grpSpPr>
        <p:sp>
          <p:nvSpPr>
            <p:cNvPr id="275475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76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6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75477" name="AutoShape 21"/>
          <p:cNvSpPr>
            <a:spLocks noChangeArrowheads="1"/>
          </p:cNvSpPr>
          <p:nvPr/>
        </p:nvSpPr>
        <p:spPr bwMode="auto">
          <a:xfrm>
            <a:off x="3810000" y="3810000"/>
            <a:ext cx="4953000" cy="1828800"/>
          </a:xfrm>
          <a:prstGeom prst="wedgeRoundRectCallout">
            <a:avLst>
              <a:gd name="adj1" fmla="val -69681"/>
              <a:gd name="adj2" fmla="val 63194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>
                <a:solidFill>
                  <a:srgbClr val="6600CC"/>
                </a:solidFill>
              </a:rPr>
              <a:t>main.cpp</a:t>
            </a:r>
            <a:r>
              <a:rPr lang="en-US"/>
              <a:t> defines an Alcohol variable but it doesn’t </a:t>
            </a:r>
            <a:r>
              <a:rPr lang="en-US">
                <a:solidFill>
                  <a:srgbClr val="6600CC"/>
                </a:solidFill>
              </a:rPr>
              <a:t>#include"alcohol.h"</a:t>
            </a:r>
            <a:r>
              <a:rPr lang="en-US"/>
              <a:t>. 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Why? It assumes that </a:t>
            </a:r>
            <a:r>
              <a:rPr lang="en-US">
                <a:solidFill>
                  <a:srgbClr val="6600CC"/>
                </a:solidFill>
              </a:rPr>
              <a:t>student.h </a:t>
            </a:r>
            <a:r>
              <a:rPr lang="en-US"/>
              <a:t>will just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for it.</a:t>
            </a:r>
          </a:p>
        </p:txBody>
      </p:sp>
      <p:sp>
        <p:nvSpPr>
          <p:cNvPr id="275478" name="AutoShape 22"/>
          <p:cNvSpPr>
            <a:spLocks noChangeArrowheads="1"/>
          </p:cNvSpPr>
          <p:nvPr/>
        </p:nvSpPr>
        <p:spPr bwMode="auto">
          <a:xfrm>
            <a:off x="4419600" y="304800"/>
            <a:ext cx="4038600" cy="1447800"/>
          </a:xfrm>
          <a:prstGeom prst="wedgeRoundRectCallout">
            <a:avLst>
              <a:gd name="adj1" fmla="val -74134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And in fact, this works right now, because </a:t>
            </a:r>
            <a:r>
              <a:rPr lang="en-US">
                <a:solidFill>
                  <a:srgbClr val="6600CC"/>
                </a:solidFill>
              </a:rPr>
              <a:t>student.h</a:t>
            </a:r>
            <a:r>
              <a:rPr lang="en-US"/>
              <a:t> </a:t>
            </a:r>
            <a:r>
              <a:rPr lang="en-US" i="1"/>
              <a:t>does</a:t>
            </a:r>
            <a:r>
              <a:rPr lang="en-US"/>
              <a:t> include </a:t>
            </a:r>
            <a:r>
              <a:rPr lang="en-US">
                <a:solidFill>
                  <a:srgbClr val="6600CC"/>
                </a:solidFill>
              </a:rPr>
              <a:t>alcohol.h</a:t>
            </a:r>
            <a:r>
              <a:rPr lang="en-US"/>
              <a:t>.</a:t>
            </a:r>
          </a:p>
        </p:txBody>
      </p:sp>
      <p:sp>
        <p:nvSpPr>
          <p:cNvPr id="275479" name="AutoShape 23"/>
          <p:cNvSpPr>
            <a:spLocks noChangeArrowheads="1"/>
          </p:cNvSpPr>
          <p:nvPr/>
        </p:nvSpPr>
        <p:spPr bwMode="auto">
          <a:xfrm>
            <a:off x="4495800" y="1905000"/>
            <a:ext cx="4267200" cy="1447800"/>
          </a:xfrm>
          <a:prstGeom prst="wedgeRoundRectCallout">
            <a:avLst>
              <a:gd name="adj1" fmla="val -72843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But what happens if the author of</a:t>
            </a:r>
            <a:r>
              <a:rPr lang="en-US">
                <a:solidFill>
                  <a:srgbClr val="6600CC"/>
                </a:solidFill>
              </a:rPr>
              <a:t> student.h</a:t>
            </a:r>
            <a:r>
              <a:rPr lang="en-US"/>
              <a:t> decides to change it’s implementation?</a:t>
            </a:r>
          </a:p>
        </p:txBody>
      </p:sp>
      <p:sp>
        <p:nvSpPr>
          <p:cNvPr id="275480" name="Rectangle 24"/>
          <p:cNvSpPr>
            <a:spLocks noChangeArrowheads="1"/>
          </p:cNvSpPr>
          <p:nvPr/>
        </p:nvSpPr>
        <p:spPr bwMode="auto">
          <a:xfrm>
            <a:off x="533400" y="1868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1" name="Rectangle 25"/>
          <p:cNvSpPr>
            <a:spLocks noChangeArrowheads="1"/>
          </p:cNvSpPr>
          <p:nvPr/>
        </p:nvSpPr>
        <p:spPr bwMode="auto">
          <a:xfrm>
            <a:off x="838200" y="343058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Alcohol bottles[5];</a:t>
            </a:r>
          </a:p>
        </p:txBody>
      </p:sp>
      <p:sp>
        <p:nvSpPr>
          <p:cNvPr id="275482" name="Rectangle 26"/>
          <p:cNvSpPr>
            <a:spLocks noChangeArrowheads="1"/>
          </p:cNvSpPr>
          <p:nvPr/>
        </p:nvSpPr>
        <p:spPr bwMode="auto">
          <a:xfrm>
            <a:off x="530225" y="18669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“redbull.h”</a:t>
            </a:r>
          </a:p>
        </p:txBody>
      </p:sp>
      <p:sp>
        <p:nvSpPr>
          <p:cNvPr id="275483" name="Rectangle 27"/>
          <p:cNvSpPr>
            <a:spLocks noChangeArrowheads="1"/>
          </p:cNvSpPr>
          <p:nvPr/>
        </p:nvSpPr>
        <p:spPr bwMode="auto">
          <a:xfrm>
            <a:off x="830263" y="3429000"/>
            <a:ext cx="2778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RedBull bottles[5];</a:t>
            </a:r>
          </a:p>
        </p:txBody>
      </p:sp>
      <p:sp>
        <p:nvSpPr>
          <p:cNvPr id="275484" name="AutoShape 28"/>
          <p:cNvSpPr>
            <a:spLocks noChangeArrowheads="1"/>
          </p:cNvSpPr>
          <p:nvPr/>
        </p:nvSpPr>
        <p:spPr bwMode="auto">
          <a:xfrm>
            <a:off x="3962400" y="4114800"/>
            <a:ext cx="4953000" cy="2133600"/>
          </a:xfrm>
          <a:prstGeom prst="wedgeRoundRectCallout">
            <a:avLst>
              <a:gd name="adj1" fmla="val -72755"/>
              <a:gd name="adj2" fmla="val 3273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Utoh!  Now </a:t>
            </a:r>
            <a:r>
              <a:rPr lang="en-US">
                <a:solidFill>
                  <a:srgbClr val="6600CC"/>
                </a:solidFill>
              </a:rPr>
              <a:t>main.cpp </a:t>
            </a:r>
            <a:r>
              <a:rPr lang="en-US"/>
              <a:t>no longer compiles! </a:t>
            </a:r>
            <a:r>
              <a:rPr lang="en-US">
                <a:sym typeface="Wingdings" pitchFamily="2" charset="2"/>
              </a:rPr>
              <a:t></a:t>
            </a:r>
            <a:r>
              <a:rPr lang="en-US"/>
              <a:t> </a:t>
            </a:r>
            <a:br>
              <a:rPr lang="en-US"/>
            </a:br>
            <a:r>
              <a:rPr lang="en-US" sz="1000"/>
              <a:t/>
            </a:r>
            <a:br>
              <a:rPr lang="en-US" sz="1000"/>
            </a:br>
            <a:r>
              <a:rPr lang="en-US"/>
              <a:t>Why? Because it doesn’t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but it defines an Alcohol variable!</a:t>
            </a:r>
          </a:p>
        </p:txBody>
      </p:sp>
      <p:sp>
        <p:nvSpPr>
          <p:cNvPr id="275485" name="AutoShape 29"/>
          <p:cNvSpPr>
            <a:spLocks noChangeArrowheads="1"/>
          </p:cNvSpPr>
          <p:nvPr/>
        </p:nvSpPr>
        <p:spPr bwMode="auto">
          <a:xfrm>
            <a:off x="4572000" y="2362200"/>
            <a:ext cx="4343400" cy="3505200"/>
          </a:xfrm>
          <a:prstGeom prst="wedgeRoundRectCallout">
            <a:avLst>
              <a:gd name="adj1" fmla="val -90389"/>
              <a:gd name="adj2" fmla="val 45065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>
                <a:solidFill>
                  <a:schemeClr val="accent2"/>
                </a:solidFill>
              </a:rPr>
              <a:t>What can you do? </a:t>
            </a:r>
            <a:br>
              <a:rPr lang="en-US">
                <a:solidFill>
                  <a:schemeClr val="accent2"/>
                </a:solidFill>
              </a:rPr>
            </a:br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/>
              <a:t>Always </a:t>
            </a:r>
            <a:r>
              <a:rPr lang="en-US">
                <a:solidFill>
                  <a:srgbClr val="FF0000"/>
                </a:solidFill>
              </a:rPr>
              <a:t>DIRECTLY include </a:t>
            </a:r>
            <a:r>
              <a:rPr lang="en-US"/>
              <a:t>the header files you need RIGHT where you need them.</a:t>
            </a:r>
          </a:p>
          <a:p>
            <a:pPr algn="ctr"/>
            <a:endParaRPr lang="en-US"/>
          </a:p>
          <a:p>
            <a:pPr algn="ctr"/>
            <a:r>
              <a:rPr lang="en-US"/>
              <a:t>In this case, </a:t>
            </a:r>
            <a:r>
              <a:rPr lang="en-US">
                <a:solidFill>
                  <a:srgbClr val="6600CC"/>
                </a:solidFill>
              </a:rPr>
              <a:t>main.cpp</a:t>
            </a:r>
            <a:r>
              <a:rPr lang="en-US"/>
              <a:t> has a </a:t>
            </a:r>
            <a:r>
              <a:rPr lang="en-US">
                <a:solidFill>
                  <a:srgbClr val="6600CC"/>
                </a:solidFill>
              </a:rPr>
              <a:t>Student</a:t>
            </a:r>
            <a:r>
              <a:rPr lang="en-US"/>
              <a:t> variable and an </a:t>
            </a:r>
            <a:r>
              <a:rPr lang="en-US">
                <a:solidFill>
                  <a:srgbClr val="6600CC"/>
                </a:solidFill>
              </a:rPr>
              <a:t>Alcohol</a:t>
            </a:r>
            <a:r>
              <a:rPr lang="en-US"/>
              <a:t> variable. So it should include both of their header files.</a:t>
            </a:r>
          </a:p>
        </p:txBody>
      </p:sp>
      <p:sp>
        <p:nvSpPr>
          <p:cNvPr id="275486" name="Rectangle 30"/>
          <p:cNvSpPr>
            <a:spLocks noChangeArrowheads="1"/>
          </p:cNvSpPr>
          <p:nvPr/>
        </p:nvSpPr>
        <p:spPr bwMode="auto">
          <a:xfrm>
            <a:off x="533400" y="4648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7" name="Rectangle 31"/>
          <p:cNvSpPr>
            <a:spLocks noChangeArrowheads="1"/>
          </p:cNvSpPr>
          <p:nvPr/>
        </p:nvSpPr>
        <p:spPr bwMode="auto">
          <a:xfrm>
            <a:off x="609600" y="4676775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5488" name="AutoShape 32"/>
          <p:cNvSpPr>
            <a:spLocks noChangeArrowheads="1"/>
          </p:cNvSpPr>
          <p:nvPr/>
        </p:nvSpPr>
        <p:spPr bwMode="auto">
          <a:xfrm>
            <a:off x="3810000" y="1905000"/>
            <a:ext cx="5105400" cy="1447800"/>
          </a:xfrm>
          <a:prstGeom prst="wedgeRoundRectCallout">
            <a:avLst>
              <a:gd name="adj1" fmla="val -75060"/>
              <a:gd name="adj2" fmla="val -1348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Now your </a:t>
            </a:r>
            <a:r>
              <a:rPr lang="en-US" sz="1800">
                <a:solidFill>
                  <a:srgbClr val="6600CC"/>
                </a:solidFill>
              </a:rPr>
              <a:t>main.cpp </a:t>
            </a:r>
            <a:r>
              <a:rPr lang="en-US" sz="1800"/>
              <a:t>file will compile correctly regardless of what’s contained in the other header files it uses!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75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75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7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7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77" grpId="0" uiExpand="1" build="p" animBg="1"/>
      <p:bldP spid="275477" grpId="1" build="allAtOnce" animBg="1"/>
      <p:bldP spid="275478" grpId="0" animBg="1"/>
      <p:bldP spid="275478" grpId="1" animBg="1"/>
      <p:bldP spid="275479" grpId="0" animBg="1"/>
      <p:bldP spid="275479" grpId="1" animBg="1"/>
      <p:bldP spid="275480" grpId="0"/>
      <p:bldP spid="275480" grpId="1"/>
      <p:bldP spid="275481" grpId="0"/>
      <p:bldP spid="275482" grpId="0"/>
      <p:bldP spid="275483" grpId="0"/>
      <p:bldP spid="275484" grpId="0" animBg="1"/>
      <p:bldP spid="275484" grpId="1" animBg="1"/>
      <p:bldP spid="275485" grpId="0" build="p" animBg="1"/>
      <p:bldP spid="275485" grpId="1" build="allAtOnce" animBg="1"/>
      <p:bldP spid="275486" grpId="0"/>
      <p:bldP spid="275487" grpId="0" animBg="1"/>
      <p:bldP spid="275487" grpId="1" animBg="1"/>
      <p:bldP spid="275488" grpId="0" animBg="1"/>
      <p:bldP spid="275488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/>
              <a:t>Topic #2: Preprocessor Directives</a:t>
            </a:r>
          </a:p>
        </p:txBody>
      </p:sp>
      <p:sp>
        <p:nvSpPr>
          <p:cNvPr id="205828" name="Text Box 4"/>
          <p:cNvSpPr txBox="1">
            <a:spLocks noChangeArrowheads="1"/>
          </p:cNvSpPr>
          <p:nvPr/>
        </p:nvSpPr>
        <p:spPr bwMode="auto">
          <a:xfrm>
            <a:off x="441325" y="808038"/>
            <a:ext cx="7953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C++ has several special commands which you sometimes</a:t>
            </a:r>
            <a:br>
              <a:rPr lang="en-US" sz="2400"/>
            </a:br>
            <a:r>
              <a:rPr lang="en-US" sz="2400"/>
              <a:t>need in your programs.  </a:t>
            </a:r>
          </a:p>
        </p:txBody>
      </p: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304800" y="2027238"/>
            <a:ext cx="3167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1:  </a:t>
            </a:r>
            <a:r>
              <a:rPr lang="en-US" sz="2400">
                <a:solidFill>
                  <a:schemeClr val="accent2"/>
                </a:solidFill>
              </a:rPr>
              <a:t>#define</a:t>
            </a:r>
          </a:p>
        </p:txBody>
      </p:sp>
      <p:sp>
        <p:nvSpPr>
          <p:cNvPr id="205830" name="Text Box 6"/>
          <p:cNvSpPr txBox="1">
            <a:spLocks noChangeArrowheads="1"/>
          </p:cNvSpPr>
          <p:nvPr/>
        </p:nvSpPr>
        <p:spPr bwMode="auto">
          <a:xfrm>
            <a:off x="463550" y="2614613"/>
            <a:ext cx="79200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command to define new constants:</a:t>
            </a:r>
          </a:p>
        </p:txBody>
      </p:sp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05832" name="Group 8"/>
          <p:cNvGrpSpPr>
            <a:grpSpLocks/>
          </p:cNvGrpSpPr>
          <p:nvPr/>
        </p:nvGrpSpPr>
        <p:grpSpPr bwMode="auto">
          <a:xfrm>
            <a:off x="4800600" y="3028950"/>
            <a:ext cx="3730625" cy="2427288"/>
            <a:chOff x="3803" y="554"/>
            <a:chExt cx="1823" cy="1529"/>
          </a:xfrm>
        </p:grpSpPr>
        <p:sp>
          <p:nvSpPr>
            <p:cNvPr id="20583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PI 3.14159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0583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5835" name="Text Box 11"/>
          <p:cNvSpPr txBox="1">
            <a:spLocks noChangeArrowheads="1"/>
          </p:cNvSpPr>
          <p:nvPr/>
        </p:nvSpPr>
        <p:spPr bwMode="auto">
          <a:xfrm>
            <a:off x="609600" y="5715000"/>
            <a:ext cx="7877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also use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to define a new constant </a:t>
            </a:r>
            <a:r>
              <a:rPr lang="en-US" sz="2200">
                <a:solidFill>
                  <a:srgbClr val="800000"/>
                </a:solidFill>
              </a:rPr>
              <a:t>without </a:t>
            </a:r>
            <a:br>
              <a:rPr lang="en-US" sz="2200">
                <a:solidFill>
                  <a:srgbClr val="800000"/>
                </a:solidFill>
              </a:rPr>
            </a:br>
            <a:r>
              <a:rPr lang="en-US" sz="2200">
                <a:solidFill>
                  <a:srgbClr val="800000"/>
                </a:solidFill>
              </a:rPr>
              <a:t>specifying a value</a:t>
            </a:r>
            <a:r>
              <a:rPr lang="en-US" sz="2200"/>
              <a:t>! Why you ask? We’ll see!</a:t>
            </a:r>
          </a:p>
        </p:txBody>
      </p:sp>
      <p:sp>
        <p:nvSpPr>
          <p:cNvPr id="205836" name="Rectangle 12"/>
          <p:cNvSpPr>
            <a:spLocks noChangeArrowheads="1"/>
          </p:cNvSpPr>
          <p:nvPr/>
        </p:nvSpPr>
        <p:spPr bwMode="auto">
          <a:xfrm>
            <a:off x="4876800" y="3810000"/>
            <a:ext cx="2095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#define FOOBAR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9" grpId="0"/>
      <p:bldP spid="205830" grpId="0"/>
      <p:bldP spid="205835" grpId="0"/>
      <p:bldP spid="20583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6852" name="Text Box 4"/>
          <p:cNvSpPr txBox="1">
            <a:spLocks noChangeArrowheads="1"/>
          </p:cNvSpPr>
          <p:nvPr/>
        </p:nvSpPr>
        <p:spPr bwMode="auto">
          <a:xfrm>
            <a:off x="304800" y="1173163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63550" y="1858963"/>
            <a:ext cx="7942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been defined already…</a:t>
            </a:r>
          </a:p>
        </p:txBody>
      </p:sp>
      <p:grpSp>
        <p:nvGrpSpPr>
          <p:cNvPr id="206854" name="Group 6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6855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#ifdef FOOBAR</a:t>
              </a: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6856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6857" name="Text Box 9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</a:t>
            </a:r>
            <a:r>
              <a:rPr lang="en-US" sz="2200"/>
              <a:t> defined.</a:t>
            </a:r>
          </a:p>
        </p:txBody>
      </p:sp>
      <p:sp>
        <p:nvSpPr>
          <p:cNvPr id="206858" name="AutoShape 10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compile the code until #endif.</a:t>
            </a:r>
          </a:p>
        </p:txBody>
      </p:sp>
      <p:sp>
        <p:nvSpPr>
          <p:cNvPr id="206859" name="Rectangle 11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6860" name="AutoShape 12"/>
          <p:cNvSpPr>
            <a:spLocks noChangeArrowheads="1"/>
          </p:cNvSpPr>
          <p:nvPr/>
        </p:nvSpPr>
        <p:spPr bwMode="auto">
          <a:xfrm>
            <a:off x="5486400" y="1828800"/>
            <a:ext cx="2686050" cy="1447800"/>
          </a:xfrm>
          <a:prstGeom prst="wedgeRoundRectCallout">
            <a:avLst>
              <a:gd name="adj1" fmla="val -49116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ignore the code until #endif.</a:t>
            </a:r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4892675" y="390525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2" grpId="0"/>
      <p:bldP spid="206853" grpId="0"/>
      <p:bldP spid="206857" grpId="0"/>
      <p:bldP spid="206858" grpId="0" animBg="1"/>
      <p:bldP spid="206858" grpId="1" animBg="1"/>
      <p:bldP spid="206859" grpId="0" animBg="1"/>
      <p:bldP spid="206860" grpId="0" animBg="1"/>
      <p:bldP spid="206860" grpId="1" animBg="1"/>
      <p:bldP spid="206861" grpId="0" build="allAtOnce" animBg="1"/>
      <p:bldP spid="206862" grpId="0" build="allAtOnce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304800" y="1173163"/>
            <a:ext cx="5157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>
                <a:solidFill>
                  <a:schemeClr val="accent2"/>
                </a:solidFill>
              </a:rPr>
              <a:t>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9924" name="Text Box 4"/>
          <p:cNvSpPr txBox="1">
            <a:spLocks noChangeArrowheads="1"/>
          </p:cNvSpPr>
          <p:nvPr/>
        </p:nvSpPr>
        <p:spPr bwMode="auto">
          <a:xfrm>
            <a:off x="463550" y="1858963"/>
            <a:ext cx="80883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NOT been defined already…</a:t>
            </a:r>
          </a:p>
        </p:txBody>
      </p:sp>
      <p:grpSp>
        <p:nvGrpSpPr>
          <p:cNvPr id="209925" name="Group 5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9926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#if</a:t>
              </a:r>
              <a:r>
                <a:rPr lang="en-US" sz="1800" b="1">
                  <a:solidFill>
                    <a:srgbClr val="FF3300"/>
                  </a:solidFill>
                  <a:latin typeface="Courier New" pitchFamily="49" charset="0"/>
                </a:rPr>
                <a:t>n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def FOOBAR</a:t>
              </a:r>
            </a:p>
            <a:p>
              <a:r>
                <a:rPr lang="en-US" sz="1800" b="1">
                  <a:latin typeface="Courier New" pitchFamily="49" charset="0"/>
                </a:rPr>
                <a:t>void someFunc(void)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 cout &lt;&lt; PI;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9927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9929" name="AutoShape 9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ignore the code until #endif.</a:t>
            </a:r>
          </a:p>
        </p:txBody>
      </p:sp>
      <p:sp>
        <p:nvSpPr>
          <p:cNvPr id="209930" name="Rectangle 10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4905375" y="3914775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  <p:sp>
        <p:nvSpPr>
          <p:cNvPr id="209934" name="AutoShape 14"/>
          <p:cNvSpPr>
            <a:spLocks noChangeArrowheads="1"/>
          </p:cNvSpPr>
          <p:nvPr/>
        </p:nvSpPr>
        <p:spPr bwMode="auto">
          <a:xfrm>
            <a:off x="5486400" y="1752600"/>
            <a:ext cx="2686050" cy="1447800"/>
          </a:xfrm>
          <a:prstGeom prst="wedgeRoundRectCallout">
            <a:avLst>
              <a:gd name="adj1" fmla="val -49116"/>
              <a:gd name="adj2" fmla="val 10548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compile the code until #endif.</a:t>
            </a:r>
          </a:p>
        </p:txBody>
      </p:sp>
      <p:sp>
        <p:nvSpPr>
          <p:cNvPr id="209935" name="Text Box 15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 NOT</a:t>
            </a:r>
            <a:r>
              <a:rPr lang="en-US" sz="2200"/>
              <a:t> defined.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0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/>
      <p:bldP spid="209924" grpId="0"/>
      <p:bldP spid="209929" grpId="0" animBg="1"/>
      <p:bldP spid="209929" grpId="1" animBg="1"/>
      <p:bldP spid="209930" grpId="0" animBg="1"/>
      <p:bldP spid="209932" grpId="0" build="allAtOnce" animBg="1"/>
      <p:bldP spid="209932" grpId="1" build="allAtOnce" animBg="1"/>
      <p:bldP spid="209933" grpId="0" build="allAtOnce" animBg="1"/>
      <p:bldP spid="209933" grpId="1" build="allAtOnce" animBg="1"/>
      <p:bldP spid="209934" grpId="0" animBg="1"/>
      <p:bldP spid="20993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When using class composition, it helps to define each class in a separate pair of .cpp/.h files.</a:t>
            </a:r>
          </a:p>
        </p:txBody>
      </p:sp>
      <p:grpSp>
        <p:nvGrpSpPr>
          <p:cNvPr id="195591" name="Group 7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558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 smtClean="0">
                  <a:latin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</a:rPr>
                <a:t> compute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59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5592" name="Group 8"/>
          <p:cNvGrpSpPr>
            <a:grpSpLocks/>
          </p:cNvGrpSpPr>
          <p:nvPr/>
        </p:nvGrpSpPr>
        <p:grpSpPr bwMode="auto">
          <a:xfrm>
            <a:off x="20638" y="2724150"/>
            <a:ext cx="3608387" cy="2152650"/>
            <a:chOff x="3803" y="554"/>
            <a:chExt cx="1823" cy="1356"/>
          </a:xfrm>
        </p:grpSpPr>
        <p:sp>
          <p:nvSpPr>
            <p:cNvPr id="19559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 smtClean="0">
                  <a:latin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</a:rPr>
                <a:t> </a:t>
              </a:r>
              <a:r>
                <a:rPr lang="en-US" sz="1600" b="1" dirty="0" smtClean="0">
                  <a:latin typeface="Courier New" pitchFamily="49" charset="0"/>
                </a:rPr>
                <a:t>Calculator</a:t>
              </a:r>
              <a:r>
                <a:rPr lang="en-US" sz="1800" b="1" dirty="0">
                  <a:latin typeface="Courier New" pitchFamily="49" charset="0"/>
                </a:rPr>
                <a:t>::compute()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5600" name="Group 16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5601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>
                  <a:latin typeface="Courier New" pitchFamily="49" charset="0"/>
                </a:rPr>
                <a:t>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Calculator myCalc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602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5603" name="Group 19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5604" name="Text Box 2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“student.h”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Student::study()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cout &lt;&lt; myCalc.compute();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05" name="Text Box 21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5595" name="Group 11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5596" name="Text Box 1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7" name="Text Box 13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06" name="Text Box 22"/>
          <p:cNvSpPr txBox="1">
            <a:spLocks noChangeArrowheads="1"/>
          </p:cNvSpPr>
          <p:nvPr/>
        </p:nvSpPr>
        <p:spPr bwMode="auto">
          <a:xfrm>
            <a:off x="152400" y="5943600"/>
            <a:ext cx="495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Then you can use them like this in your main program…</a:t>
            </a:r>
          </a:p>
        </p:txBody>
      </p:sp>
      <p:sp>
        <p:nvSpPr>
          <p:cNvPr id="195607" name="Text Box 23"/>
          <p:cNvSpPr txBox="1">
            <a:spLocks noChangeArrowheads="1"/>
          </p:cNvSpPr>
          <p:nvPr/>
        </p:nvSpPr>
        <p:spPr bwMode="auto">
          <a:xfrm>
            <a:off x="15240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Now – something interesting </a:t>
            </a:r>
            <a:r>
              <a:rPr lang="en-US" sz="2200">
                <a:solidFill>
                  <a:srgbClr val="FF3300"/>
                </a:solidFill>
              </a:rPr>
              <a:t>(and bad)</a:t>
            </a:r>
            <a:r>
              <a:rPr lang="en-US" sz="2200"/>
              <a:t> happens if I use both classes in my main program.  Let’s see!</a:t>
            </a:r>
          </a:p>
        </p:txBody>
      </p:sp>
      <p:grpSp>
        <p:nvGrpSpPr>
          <p:cNvPr id="195608" name="Group 24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5609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10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11" name="Text Box 27"/>
          <p:cNvSpPr txBox="1">
            <a:spLocks noChangeArrowheads="1"/>
          </p:cNvSpPr>
          <p:nvPr/>
        </p:nvSpPr>
        <p:spPr bwMode="auto">
          <a:xfrm>
            <a:off x="6553200" y="381000"/>
            <a:ext cx="2378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Can anyone see what the problem is?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8" grpId="0"/>
      <p:bldP spid="195606" grpId="0"/>
      <p:bldP spid="195606" grpId="1"/>
      <p:bldP spid="195607" grpId="1"/>
      <p:bldP spid="1956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197636" name="Group 4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763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3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7639" name="Group 7"/>
          <p:cNvGrpSpPr>
            <a:grpSpLocks/>
          </p:cNvGrpSpPr>
          <p:nvPr/>
        </p:nvGrpSpPr>
        <p:grpSpPr bwMode="auto">
          <a:xfrm>
            <a:off x="20638" y="2724150"/>
            <a:ext cx="3103562" cy="2152650"/>
            <a:chOff x="3803" y="554"/>
            <a:chExt cx="1823" cy="1356"/>
          </a:xfrm>
        </p:grpSpPr>
        <p:sp>
          <p:nvSpPr>
            <p:cNvPr id="197640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Calc::compute()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1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7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7642" name="Group 10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7643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>
                  <a:latin typeface="Courier New" pitchFamily="49" charset="0"/>
                </a:rPr>
                <a:t>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Calculator myCalc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44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7645" name="Group 13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7646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“student.h”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Student::study()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cout &lt;&lt; myCalc.compute();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7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7648" name="Group 16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7649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50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51" name="Text Box 19"/>
          <p:cNvSpPr txBox="1">
            <a:spLocks noChangeArrowheads="1"/>
          </p:cNvSpPr>
          <p:nvPr/>
        </p:nvSpPr>
        <p:spPr bwMode="auto">
          <a:xfrm>
            <a:off x="-133350" y="600392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Your main program first includes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…</a:t>
            </a:r>
          </a:p>
        </p:txBody>
      </p:sp>
      <p:sp>
        <p:nvSpPr>
          <p:cNvPr id="197663" name="Text Box 31"/>
          <p:cNvSpPr txBox="1">
            <a:spLocks noChangeArrowheads="1"/>
          </p:cNvSpPr>
          <p:nvPr/>
        </p:nvSpPr>
        <p:spPr bwMode="auto">
          <a:xfrm>
            <a:off x="-238125" y="601027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Then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 then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!</a:t>
            </a:r>
          </a:p>
        </p:txBody>
      </p:sp>
      <p:grpSp>
        <p:nvGrpSpPr>
          <p:cNvPr id="197665" name="Group 33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7666" name="Text Box 3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67" name="Text Box 35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197658" name="Group 26"/>
          <p:cNvGrpSpPr>
            <a:grpSpLocks/>
          </p:cNvGrpSpPr>
          <p:nvPr/>
        </p:nvGrpSpPr>
        <p:grpSpPr bwMode="auto">
          <a:xfrm>
            <a:off x="6210300" y="238125"/>
            <a:ext cx="3084513" cy="6546850"/>
            <a:chOff x="3803" y="554"/>
            <a:chExt cx="1823" cy="4124"/>
          </a:xfrm>
        </p:grpSpPr>
        <p:sp>
          <p:nvSpPr>
            <p:cNvPr id="197659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87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197660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68" name="Rectangle 36"/>
          <p:cNvSpPr>
            <a:spLocks noChangeArrowheads="1"/>
          </p:cNvSpPr>
          <p:nvPr/>
        </p:nvSpPr>
        <p:spPr bwMode="auto">
          <a:xfrm>
            <a:off x="6257925" y="619125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student.h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9" name="Rectangle 37"/>
          <p:cNvSpPr>
            <a:spLocks noChangeArrowheads="1"/>
          </p:cNvSpPr>
          <p:nvPr/>
        </p:nvSpPr>
        <p:spPr bwMode="auto">
          <a:xfrm>
            <a:off x="6257925" y="8715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70" name="Rectangle 38"/>
          <p:cNvSpPr>
            <a:spLocks noChangeArrowheads="1"/>
          </p:cNvSpPr>
          <p:nvPr/>
        </p:nvSpPr>
        <p:spPr bwMode="auto">
          <a:xfrm>
            <a:off x="6248400" y="1149350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Student grace;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Calculator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grace.study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hp.compute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197661" name="Rectangle 29"/>
          <p:cNvSpPr>
            <a:spLocks noChangeArrowheads="1"/>
          </p:cNvSpPr>
          <p:nvPr/>
        </p:nvSpPr>
        <p:spPr bwMode="auto">
          <a:xfrm>
            <a:off x="76200" y="3133725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2" name="Rectangle 30"/>
          <p:cNvSpPr>
            <a:spLocks noChangeArrowheads="1"/>
          </p:cNvSpPr>
          <p:nvPr/>
        </p:nvSpPr>
        <p:spPr bwMode="auto">
          <a:xfrm>
            <a:off x="76200" y="3654425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Student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study()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private:</a:t>
            </a:r>
          </a:p>
          <a:p>
            <a:r>
              <a:rPr lang="en-US" sz="1800" b="1"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Calculator myCalc</a:t>
            </a:r>
            <a:r>
              <a:rPr lang="en-US" sz="1800" b="1">
                <a:latin typeface="Courier New" pitchFamily="49" charset="0"/>
              </a:rPr>
              <a:t>;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64" name="Rectangle 32"/>
          <p:cNvSpPr>
            <a:spLocks noChangeArrowheads="1"/>
          </p:cNvSpPr>
          <p:nvPr/>
        </p:nvSpPr>
        <p:spPr bwMode="auto">
          <a:xfrm>
            <a:off x="142875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1" name="Text Box 39"/>
          <p:cNvSpPr txBox="1">
            <a:spLocks noChangeArrowheads="1"/>
          </p:cNvSpPr>
          <p:nvPr/>
        </p:nvSpPr>
        <p:spPr bwMode="auto">
          <a:xfrm>
            <a:off x="-228600" y="6080125"/>
            <a:ext cx="632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…and finally, </a:t>
            </a:r>
            <a:r>
              <a:rPr lang="en-US">
                <a:solidFill>
                  <a:schemeClr val="accent2"/>
                </a:solidFill>
              </a:rPr>
              <a:t>main.cpp</a:t>
            </a:r>
            <a:r>
              <a:rPr lang="en-US"/>
              <a:t>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… again!</a:t>
            </a:r>
          </a:p>
        </p:txBody>
      </p:sp>
      <p:sp>
        <p:nvSpPr>
          <p:cNvPr id="197672" name="Rectangle 40"/>
          <p:cNvSpPr>
            <a:spLocks noChangeArrowheads="1"/>
          </p:cNvSpPr>
          <p:nvPr/>
        </p:nvSpPr>
        <p:spPr bwMode="auto">
          <a:xfrm>
            <a:off x="152400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3" name="Rectangle 41"/>
          <p:cNvSpPr>
            <a:spLocks noChangeArrowheads="1"/>
          </p:cNvSpPr>
          <p:nvPr/>
        </p:nvSpPr>
        <p:spPr bwMode="auto">
          <a:xfrm>
            <a:off x="0" y="590550"/>
            <a:ext cx="6248400" cy="6143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-152400" y="838200"/>
            <a:ext cx="5715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So what’s the problem?</a:t>
            </a:r>
          </a:p>
          <a:p>
            <a:pPr algn="ctr"/>
            <a:endParaRPr lang="en-US" sz="2200"/>
          </a:p>
          <a:p>
            <a:pPr algn="ctr"/>
            <a:r>
              <a:rPr lang="en-US" sz="2200"/>
              <a:t>Well, since </a:t>
            </a:r>
            <a:r>
              <a:rPr lang="en-US" sz="2200">
                <a:solidFill>
                  <a:schemeClr val="accent2"/>
                </a:solidFill>
              </a:rPr>
              <a:t>main.cpp </a:t>
            </a:r>
            <a:r>
              <a:rPr lang="en-US" sz="2200"/>
              <a:t>and </a:t>
            </a:r>
            <a:r>
              <a:rPr lang="en-US" sz="2200">
                <a:solidFill>
                  <a:schemeClr val="accent2"/>
                </a:solidFill>
              </a:rPr>
              <a:t>student.h </a:t>
            </a:r>
            <a:r>
              <a:rPr lang="en-US" sz="2200"/>
              <a:t>both included </a:t>
            </a:r>
            <a:r>
              <a:rPr lang="en-US" sz="2200">
                <a:solidFill>
                  <a:schemeClr val="accent2"/>
                </a:solidFill>
              </a:rPr>
              <a:t>calc.h</a:t>
            </a:r>
            <a:r>
              <a:rPr lang="en-US" sz="2200"/>
              <a:t>, we ended up with two definitions of Calc! That’s bad!</a:t>
            </a:r>
          </a:p>
        </p:txBody>
      </p:sp>
      <p:sp>
        <p:nvSpPr>
          <p:cNvPr id="197676" name="Text Box 44"/>
          <p:cNvSpPr txBox="1">
            <a:spLocks noChangeArrowheads="1"/>
          </p:cNvSpPr>
          <p:nvPr/>
        </p:nvSpPr>
        <p:spPr bwMode="auto">
          <a:xfrm>
            <a:off x="152400" y="2895600"/>
            <a:ext cx="510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This can result in a compiler error!</a:t>
            </a:r>
          </a:p>
        </p:txBody>
      </p:sp>
      <p:sp>
        <p:nvSpPr>
          <p:cNvPr id="197677" name="Text Box 45"/>
          <p:cNvSpPr txBox="1">
            <a:spLocks noChangeArrowheads="1"/>
          </p:cNvSpPr>
          <p:nvPr/>
        </p:nvSpPr>
        <p:spPr bwMode="auto">
          <a:xfrm>
            <a:off x="665163" y="3657600"/>
            <a:ext cx="42878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So how do we fix it, you ask?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Here’s how…</a:t>
            </a:r>
          </a:p>
        </p:txBody>
      </p:sp>
      <p:sp>
        <p:nvSpPr>
          <p:cNvPr id="197683" name="Freeform 51"/>
          <p:cNvSpPr>
            <a:spLocks/>
          </p:cNvSpPr>
          <p:nvPr/>
        </p:nvSpPr>
        <p:spPr bwMode="auto">
          <a:xfrm>
            <a:off x="5181600" y="762000"/>
            <a:ext cx="1066800" cy="14224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7686" name="Freeform 54"/>
          <p:cNvSpPr>
            <a:spLocks/>
          </p:cNvSpPr>
          <p:nvPr/>
        </p:nvSpPr>
        <p:spPr bwMode="auto">
          <a:xfrm flipV="1">
            <a:off x="5181600" y="2235200"/>
            <a:ext cx="1066800" cy="22606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-0.30086 0.331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67292 -0.3638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46" y="-181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833 L 0.67605 -0.3983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02" y="-2034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556 L -3.33333E-6 0.3611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7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00417 0.3652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197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5 -0.40116 L 0.675 -0.2664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6698 -0.0666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90" y="-333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197662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97664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36111 L -3.33333E-6 0.4833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36528 L -0.0052 0.46945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48333 L -3.33333E-6 0.5319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2000" fill="hold"/>
                                        <p:tgtEl>
                                          <p:spTgt spid="197670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88 L 0.66667 0.39838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42" y="19468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2000" fill="hold"/>
                                        <p:tgtEl>
                                          <p:spTgt spid="197672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9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7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9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51" grpId="1"/>
      <p:bldP spid="197651" grpId="2"/>
      <p:bldP spid="197663" grpId="0"/>
      <p:bldP spid="197663" grpId="1"/>
      <p:bldP spid="197668" grpId="0"/>
      <p:bldP spid="197668" grpId="1"/>
      <p:bldP spid="197669" grpId="0"/>
      <p:bldP spid="197669" grpId="1"/>
      <p:bldP spid="197669" grpId="2"/>
      <p:bldP spid="197669" grpId="3"/>
      <p:bldP spid="197670" grpId="0"/>
      <p:bldP spid="197670" grpId="1"/>
      <p:bldP spid="197670" grpId="2"/>
      <p:bldP spid="197670" grpId="3"/>
      <p:bldP spid="197670" grpId="4"/>
      <p:bldP spid="197661" grpId="0"/>
      <p:bldP spid="197661" grpId="1"/>
      <p:bldP spid="197661" grpId="2"/>
      <p:bldP spid="197662" grpId="0"/>
      <p:bldP spid="197662" grpId="1"/>
      <p:bldP spid="197662" grpId="2"/>
      <p:bldP spid="197662" grpId="3"/>
      <p:bldP spid="197664" grpId="0"/>
      <p:bldP spid="197664" grpId="1"/>
      <p:bldP spid="197664" grpId="2"/>
      <p:bldP spid="197664" grpId="3"/>
      <p:bldP spid="197671" grpId="0"/>
      <p:bldP spid="197671" grpId="1"/>
      <p:bldP spid="197672" grpId="0"/>
      <p:bldP spid="197672" grpId="1"/>
      <p:bldP spid="197672" grpId="2"/>
      <p:bldP spid="197672" grpId="3"/>
      <p:bldP spid="197673" grpId="0" animBg="1"/>
      <p:bldP spid="197674" grpId="0"/>
      <p:bldP spid="197676" grpId="0"/>
      <p:bldP spid="197677" grpId="0"/>
      <p:bldP spid="197683" grpId="0" animBg="1"/>
      <p:bldP spid="19768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216067" name="Group 3"/>
          <p:cNvGrpSpPr>
            <a:grpSpLocks/>
          </p:cNvGrpSpPr>
          <p:nvPr/>
        </p:nvGrpSpPr>
        <p:grpSpPr bwMode="auto">
          <a:xfrm>
            <a:off x="76200" y="533400"/>
            <a:ext cx="3103563" cy="3800475"/>
            <a:chOff x="3803" y="554"/>
            <a:chExt cx="1823" cy="2394"/>
          </a:xfrm>
        </p:grpSpPr>
        <p:sp>
          <p:nvSpPr>
            <p:cNvPr id="216068" name="Text Box 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140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69" name="Text Box 5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216070" name="Group 6"/>
          <p:cNvGrpSpPr>
            <a:grpSpLocks/>
          </p:cNvGrpSpPr>
          <p:nvPr/>
        </p:nvGrpSpPr>
        <p:grpSpPr bwMode="auto">
          <a:xfrm>
            <a:off x="3505200" y="2209800"/>
            <a:ext cx="3730625" cy="4349750"/>
            <a:chOff x="3803" y="554"/>
            <a:chExt cx="1823" cy="2740"/>
          </a:xfrm>
        </p:grpSpPr>
        <p:sp>
          <p:nvSpPr>
            <p:cNvPr id="21607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48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Calculator myCalc;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72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sp>
        <p:nvSpPr>
          <p:cNvPr id="216073" name="Text Box 9"/>
          <p:cNvSpPr txBox="1">
            <a:spLocks noChangeArrowheads="1"/>
          </p:cNvSpPr>
          <p:nvPr/>
        </p:nvSpPr>
        <p:spPr bwMode="auto">
          <a:xfrm>
            <a:off x="304800" y="5029200"/>
            <a:ext cx="2819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Add “</a:t>
            </a:r>
            <a:r>
              <a:rPr lang="en-US" sz="2400">
                <a:solidFill>
                  <a:srgbClr val="0000CC"/>
                </a:solidFill>
              </a:rPr>
              <a:t>include guards</a:t>
            </a:r>
            <a:r>
              <a:rPr lang="en-US" sz="2400"/>
              <a:t>” to each header file.</a:t>
            </a:r>
          </a:p>
        </p:txBody>
      </p:sp>
      <p:sp>
        <p:nvSpPr>
          <p:cNvPr id="216074" name="Text Box 10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 include guard is a special check that prevents duplicate header inclusions.</a:t>
            </a:r>
          </a:p>
        </p:txBody>
      </p:sp>
      <p:sp>
        <p:nvSpPr>
          <p:cNvPr id="216075" name="Text Box 11"/>
          <p:cNvSpPr txBox="1">
            <a:spLocks noChangeArrowheads="1"/>
          </p:cNvSpPr>
          <p:nvPr/>
        </p:nvSpPr>
        <p:spPr bwMode="auto">
          <a:xfrm>
            <a:off x="76200" y="927100"/>
            <a:ext cx="19065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CALC_H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6" name="Text Box 12"/>
          <p:cNvSpPr txBox="1">
            <a:spLocks noChangeArrowheads="1"/>
          </p:cNvSpPr>
          <p:nvPr/>
        </p:nvSpPr>
        <p:spPr bwMode="auto">
          <a:xfrm>
            <a:off x="152400" y="3810000"/>
            <a:ext cx="2608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CALC_H</a:t>
            </a:r>
          </a:p>
        </p:txBody>
      </p:sp>
      <p:sp>
        <p:nvSpPr>
          <p:cNvPr id="216077" name="Rectangle 13"/>
          <p:cNvSpPr>
            <a:spLocks noChangeArrowheads="1"/>
          </p:cNvSpPr>
          <p:nvPr/>
        </p:nvSpPr>
        <p:spPr bwMode="auto">
          <a:xfrm>
            <a:off x="85725" y="1371600"/>
            <a:ext cx="19161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CALC_H</a:t>
            </a:r>
          </a:p>
        </p:txBody>
      </p:sp>
      <p:sp>
        <p:nvSpPr>
          <p:cNvPr id="216078" name="Text Box 14"/>
          <p:cNvSpPr txBox="1">
            <a:spLocks noChangeArrowheads="1"/>
          </p:cNvSpPr>
          <p:nvPr/>
        </p:nvSpPr>
        <p:spPr bwMode="auto">
          <a:xfrm>
            <a:off x="3581400" y="260985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STUDENT_H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9" name="Rectangle 15"/>
          <p:cNvSpPr>
            <a:spLocks noChangeArrowheads="1"/>
          </p:cNvSpPr>
          <p:nvPr/>
        </p:nvSpPr>
        <p:spPr bwMode="auto">
          <a:xfrm>
            <a:off x="3571875" y="2971800"/>
            <a:ext cx="32067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STUDENT_H</a:t>
            </a:r>
          </a:p>
        </p:txBody>
      </p:sp>
      <p:sp>
        <p:nvSpPr>
          <p:cNvPr id="216080" name="Text Box 16"/>
          <p:cNvSpPr txBox="1">
            <a:spLocks noChangeArrowheads="1"/>
          </p:cNvSpPr>
          <p:nvPr/>
        </p:nvSpPr>
        <p:spPr bwMode="auto">
          <a:xfrm>
            <a:off x="3581400" y="6157913"/>
            <a:ext cx="3168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STUDENT_H</a:t>
            </a:r>
          </a:p>
        </p:txBody>
      </p:sp>
      <p:sp>
        <p:nvSpPr>
          <p:cNvPr id="216081" name="Text Box 17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what would our fully-compiled program look like now?</a:t>
            </a:r>
          </a:p>
        </p:txBody>
      </p:sp>
      <p:grpSp>
        <p:nvGrpSpPr>
          <p:cNvPr id="216082" name="Group 18"/>
          <p:cNvGrpSpPr>
            <a:grpSpLocks/>
          </p:cNvGrpSpPr>
          <p:nvPr/>
        </p:nvGrpSpPr>
        <p:grpSpPr bwMode="auto">
          <a:xfrm>
            <a:off x="2362200" y="-190500"/>
            <a:ext cx="6665913" cy="7380288"/>
            <a:chOff x="3803" y="554"/>
            <a:chExt cx="1823" cy="4649"/>
          </a:xfrm>
        </p:grpSpPr>
        <p:sp>
          <p:nvSpPr>
            <p:cNvPr id="216083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4395"/>
            </a:xfrm>
            <a:prstGeom prst="rect">
              <a:avLst/>
            </a:prstGeom>
            <a:solidFill>
              <a:srgbClr val="EF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STUDENT_H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</a:p>
            <a:p>
              <a:endParaRPr lang="en-US" sz="400" dirty="0">
                <a:solidFill>
                  <a:srgbClr val="6600CC"/>
                </a:solidFill>
              </a:endParaRP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Student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study()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private: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myCalc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</a:p>
            <a:p>
              <a:endParaRPr lang="en-US" sz="400" dirty="0">
                <a:solidFill>
                  <a:schemeClr val="accent2"/>
                </a:solidFill>
              </a:endParaRPr>
            </a:p>
            <a:p>
              <a:r>
                <a:rPr lang="en-US" sz="1200" b="1" dirty="0" err="1">
                  <a:solidFill>
                    <a:schemeClr val="tx2"/>
                  </a:solidFill>
                </a:rPr>
                <a:t>int</a:t>
              </a:r>
              <a:r>
                <a:rPr lang="en-US" sz="1200" b="1" dirty="0">
                  <a:solidFill>
                    <a:schemeClr val="tx2"/>
                  </a:solidFill>
                </a:rPr>
                <a:t> main()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Student grace;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hp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...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grace.study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hp.compute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</a:t>
              </a:r>
            </a:p>
            <a:p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216084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378" cy="288"/>
            </a:xfrm>
            <a:prstGeom prst="rect">
              <a:avLst/>
            </a:prstGeom>
            <a:solidFill>
              <a:schemeClr val="bg1">
                <a:alpha val="64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216085" name="Rectangle 21"/>
          <p:cNvSpPr>
            <a:spLocks noChangeArrowheads="1"/>
          </p:cNvSpPr>
          <p:nvPr/>
        </p:nvSpPr>
        <p:spPr bwMode="auto">
          <a:xfrm>
            <a:off x="0" y="609600"/>
            <a:ext cx="2495550" cy="6172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086" name="Text Box 22"/>
          <p:cNvSpPr txBox="1">
            <a:spLocks noChangeArrowheads="1"/>
          </p:cNvSpPr>
          <p:nvPr/>
        </p:nvSpPr>
        <p:spPr bwMode="auto">
          <a:xfrm>
            <a:off x="0" y="685800"/>
            <a:ext cx="2481263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/>
              <a:t>Now, when the compiler compiles this code, it will ignore the redefined definitions!</a:t>
            </a:r>
          </a:p>
          <a:p>
            <a:endParaRPr lang="en-US" sz="1800"/>
          </a:p>
          <a:p>
            <a:r>
              <a:rPr lang="en-US" sz="1800"/>
              <a:t>Compiler:</a:t>
            </a:r>
          </a:p>
        </p:txBody>
      </p:sp>
      <p:sp>
        <p:nvSpPr>
          <p:cNvPr id="216089" name="Text Box 25"/>
          <p:cNvSpPr txBox="1">
            <a:spLocks noChangeArrowheads="1"/>
          </p:cNvSpPr>
          <p:nvPr/>
        </p:nvSpPr>
        <p:spPr bwMode="auto">
          <a:xfrm>
            <a:off x="228600" y="2667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STUDENT_H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2" name="Text Box 28"/>
          <p:cNvSpPr txBox="1">
            <a:spLocks noChangeArrowheads="1"/>
          </p:cNvSpPr>
          <p:nvPr/>
        </p:nvSpPr>
        <p:spPr bwMode="auto">
          <a:xfrm>
            <a:off x="228600" y="3429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CALC_H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8" name="Text Box 34"/>
          <p:cNvSpPr txBox="1">
            <a:spLocks noChangeArrowheads="1"/>
          </p:cNvSpPr>
          <p:nvPr/>
        </p:nvSpPr>
        <p:spPr bwMode="auto">
          <a:xfrm>
            <a:off x="5257800" y="457200"/>
            <a:ext cx="33623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Once the compilation is done, the compiler </a:t>
            </a:r>
            <a:r>
              <a:rPr lang="en-US" sz="2400">
                <a:solidFill>
                  <a:srgbClr val="6600CC"/>
                </a:solidFill>
              </a:rPr>
              <a:t>discards</a:t>
            </a:r>
            <a:r>
              <a:rPr lang="en-US" sz="2400"/>
              <a:t> all of the </a:t>
            </a:r>
            <a:br>
              <a:rPr lang="en-US" sz="2400"/>
            </a:br>
            <a:r>
              <a:rPr lang="en-US" sz="2400"/>
              <a:t># commands...</a:t>
            </a:r>
          </a:p>
        </p:txBody>
      </p:sp>
      <p:sp>
        <p:nvSpPr>
          <p:cNvPr id="216099" name="Text Box 35"/>
          <p:cNvSpPr txBox="1">
            <a:spLocks noChangeArrowheads="1"/>
          </p:cNvSpPr>
          <p:nvPr/>
        </p:nvSpPr>
        <p:spPr bwMode="auto">
          <a:xfrm>
            <a:off x="4800600" y="4405313"/>
            <a:ext cx="4114800" cy="176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Make sure you do this any time you define header files from now on…</a:t>
            </a:r>
          </a:p>
          <a:p>
            <a:pPr algn="ctr"/>
            <a:endParaRPr lang="en-US" sz="2200"/>
          </a:p>
          <a:p>
            <a:pPr algn="ctr"/>
            <a:r>
              <a:rPr lang="en-US" sz="2200"/>
              <a:t>It makes your code </a:t>
            </a:r>
            <a:r>
              <a:rPr lang="en-US" sz="2200">
                <a:solidFill>
                  <a:srgbClr val="6600CC"/>
                </a:solidFill>
              </a:rPr>
              <a:t>safer</a:t>
            </a:r>
            <a:r>
              <a:rPr lang="en-US" sz="2200"/>
              <a:t>!</a:t>
            </a:r>
          </a:p>
        </p:txBody>
      </p:sp>
      <p:sp>
        <p:nvSpPr>
          <p:cNvPr id="216100" name="AutoShape 36"/>
          <p:cNvSpPr>
            <a:spLocks noChangeArrowheads="1"/>
          </p:cNvSpPr>
          <p:nvPr/>
        </p:nvSpPr>
        <p:spPr bwMode="auto">
          <a:xfrm>
            <a:off x="5105400" y="7620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STUDENT_H, I’ll keep compiling.</a:t>
            </a:r>
          </a:p>
        </p:txBody>
      </p:sp>
      <p:sp>
        <p:nvSpPr>
          <p:cNvPr id="216101" name="Rectangle 37"/>
          <p:cNvSpPr>
            <a:spLocks noChangeArrowheads="1"/>
          </p:cNvSpPr>
          <p:nvPr/>
        </p:nvSpPr>
        <p:spPr bwMode="auto">
          <a:xfrm>
            <a:off x="2590800" y="22860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2" name="Rectangle 38"/>
          <p:cNvSpPr>
            <a:spLocks noChangeArrowheads="1"/>
          </p:cNvSpPr>
          <p:nvPr/>
        </p:nvSpPr>
        <p:spPr bwMode="auto">
          <a:xfrm>
            <a:off x="2581275" y="42862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3" name="AutoShape 39"/>
          <p:cNvSpPr>
            <a:spLocks noChangeArrowheads="1"/>
          </p:cNvSpPr>
          <p:nvPr/>
        </p:nvSpPr>
        <p:spPr bwMode="auto">
          <a:xfrm>
            <a:off x="5105400" y="9525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STUDENT_H.  I’ll remember that!</a:t>
            </a:r>
          </a:p>
        </p:txBody>
      </p:sp>
      <p:sp>
        <p:nvSpPr>
          <p:cNvPr id="216106" name="AutoShape 42"/>
          <p:cNvSpPr>
            <a:spLocks noChangeArrowheads="1"/>
          </p:cNvSpPr>
          <p:nvPr/>
        </p:nvSpPr>
        <p:spPr bwMode="auto">
          <a:xfrm>
            <a:off x="5086350" y="132397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CALC_H, I’ll keep compiling.</a:t>
            </a:r>
          </a:p>
        </p:txBody>
      </p:sp>
      <p:sp>
        <p:nvSpPr>
          <p:cNvPr id="216107" name="Rectangle 43"/>
          <p:cNvSpPr>
            <a:spLocks noChangeArrowheads="1"/>
          </p:cNvSpPr>
          <p:nvPr/>
        </p:nvSpPr>
        <p:spPr bwMode="auto">
          <a:xfrm>
            <a:off x="2571750" y="79057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8" name="Rectangle 44"/>
          <p:cNvSpPr>
            <a:spLocks noChangeArrowheads="1"/>
          </p:cNvSpPr>
          <p:nvPr/>
        </p:nvSpPr>
        <p:spPr bwMode="auto">
          <a:xfrm>
            <a:off x="2571750" y="9715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9" name="AutoShape 45"/>
          <p:cNvSpPr>
            <a:spLocks noChangeArrowheads="1"/>
          </p:cNvSpPr>
          <p:nvPr/>
        </p:nvSpPr>
        <p:spPr bwMode="auto">
          <a:xfrm>
            <a:off x="5095875" y="149542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CALC_H.  I’ll remember that!</a:t>
            </a:r>
          </a:p>
        </p:txBody>
      </p:sp>
      <p:sp>
        <p:nvSpPr>
          <p:cNvPr id="216110" name="Rectangle 46"/>
          <p:cNvSpPr>
            <a:spLocks noChangeArrowheads="1"/>
          </p:cNvSpPr>
          <p:nvPr/>
        </p:nvSpPr>
        <p:spPr bwMode="auto">
          <a:xfrm>
            <a:off x="2562225" y="20764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11" name="AutoShape 47"/>
          <p:cNvSpPr>
            <a:spLocks noChangeArrowheads="1"/>
          </p:cNvSpPr>
          <p:nvPr/>
        </p:nvSpPr>
        <p:spPr bwMode="auto">
          <a:xfrm>
            <a:off x="5162550" y="25908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12" name="Rectangle 48"/>
          <p:cNvSpPr>
            <a:spLocks noChangeArrowheads="1"/>
          </p:cNvSpPr>
          <p:nvPr/>
        </p:nvSpPr>
        <p:spPr bwMode="auto">
          <a:xfrm>
            <a:off x="2571750" y="36004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3" name="AutoShape 49"/>
          <p:cNvSpPr>
            <a:spLocks noChangeArrowheads="1"/>
          </p:cNvSpPr>
          <p:nvPr/>
        </p:nvSpPr>
        <p:spPr bwMode="auto">
          <a:xfrm>
            <a:off x="5153025" y="41148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</a:t>
            </a:r>
            <a:r>
              <a:rPr lang="en-US" sz="1700"/>
              <a:t>#ifndef STUDENT_H</a:t>
            </a:r>
            <a:r>
              <a:rPr lang="en-US" sz="1800"/>
              <a:t> block of code…</a:t>
            </a:r>
          </a:p>
        </p:txBody>
      </p:sp>
      <p:sp>
        <p:nvSpPr>
          <p:cNvPr id="216114" name="Rectangle 50"/>
          <p:cNvSpPr>
            <a:spLocks noChangeArrowheads="1"/>
          </p:cNvSpPr>
          <p:nvPr/>
        </p:nvSpPr>
        <p:spPr bwMode="auto">
          <a:xfrm>
            <a:off x="2571750" y="39433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5" name="AutoShape 51"/>
          <p:cNvSpPr>
            <a:spLocks noChangeArrowheads="1"/>
          </p:cNvSpPr>
          <p:nvPr/>
        </p:nvSpPr>
        <p:spPr bwMode="auto">
          <a:xfrm>
            <a:off x="5153025" y="44577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CALC_H constant was already defined. I’ll ignore the code until the #endif!</a:t>
            </a:r>
          </a:p>
        </p:txBody>
      </p:sp>
      <p:sp>
        <p:nvSpPr>
          <p:cNvPr id="216116" name="Rectangle 52"/>
          <p:cNvSpPr>
            <a:spLocks noChangeArrowheads="1"/>
          </p:cNvSpPr>
          <p:nvPr/>
        </p:nvSpPr>
        <p:spPr bwMode="auto">
          <a:xfrm>
            <a:off x="2514600" y="4171950"/>
            <a:ext cx="2305050" cy="1085850"/>
          </a:xfrm>
          <a:prstGeom prst="rect">
            <a:avLst/>
          </a:prstGeom>
          <a:solidFill>
            <a:srgbClr val="E7FF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216117" name="AutoShape 53"/>
          <p:cNvCxnSpPr>
            <a:cxnSpLocks noChangeShapeType="1"/>
            <a:stCxn id="216111" idx="4"/>
            <a:endCxn id="216106" idx="4"/>
          </p:cNvCxnSpPr>
          <p:nvPr/>
        </p:nvCxnSpPr>
        <p:spPr bwMode="auto">
          <a:xfrm rot="10800000">
            <a:off x="4310063" y="914400"/>
            <a:ext cx="76200" cy="1266825"/>
          </a:xfrm>
          <a:prstGeom prst="bentConnector3">
            <a:avLst>
              <a:gd name="adj1" fmla="val -618750"/>
            </a:avLst>
          </a:prstGeom>
          <a:noFill/>
          <a:ln w="38100">
            <a:solidFill>
              <a:srgbClr val="FF00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119" name="AutoShape 55"/>
          <p:cNvCxnSpPr>
            <a:cxnSpLocks noChangeShapeType="1"/>
            <a:stCxn id="216112" idx="3"/>
            <a:endCxn id="216103" idx="4"/>
          </p:cNvCxnSpPr>
          <p:nvPr/>
        </p:nvCxnSpPr>
        <p:spPr bwMode="auto">
          <a:xfrm flipH="1" flipV="1">
            <a:off x="4329113" y="542925"/>
            <a:ext cx="290512" cy="3162300"/>
          </a:xfrm>
          <a:prstGeom prst="bentConnector3">
            <a:avLst>
              <a:gd name="adj1" fmla="val -80329"/>
            </a:avLst>
          </a:prstGeom>
          <a:noFill/>
          <a:ln w="38100">
            <a:solidFill>
              <a:srgbClr val="FF33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6120" name="Rectangle 56"/>
          <p:cNvSpPr>
            <a:spLocks noChangeArrowheads="1"/>
          </p:cNvSpPr>
          <p:nvPr/>
        </p:nvSpPr>
        <p:spPr bwMode="auto">
          <a:xfrm>
            <a:off x="2533650" y="5248275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21" name="AutoShape 57"/>
          <p:cNvSpPr>
            <a:spLocks noChangeArrowheads="1"/>
          </p:cNvSpPr>
          <p:nvPr/>
        </p:nvSpPr>
        <p:spPr bwMode="auto">
          <a:xfrm>
            <a:off x="5029200" y="3819525"/>
            <a:ext cx="3800475" cy="1943100"/>
          </a:xfrm>
          <a:prstGeom prst="cloudCallout">
            <a:avLst>
              <a:gd name="adj1" fmla="val -59398"/>
              <a:gd name="adj2" fmla="val 2892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22" name="Rectangle 58"/>
          <p:cNvSpPr>
            <a:spLocks noChangeArrowheads="1"/>
          </p:cNvSpPr>
          <p:nvPr/>
        </p:nvSpPr>
        <p:spPr bwMode="auto">
          <a:xfrm>
            <a:off x="2495550" y="1131888"/>
            <a:ext cx="4572000" cy="48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3300"/>
                </a:solidFill>
              </a:rPr>
              <a:t>class Calculator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compute();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class Student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study()</a:t>
            </a:r>
          </a:p>
          <a:p>
            <a:r>
              <a:rPr lang="en-US" sz="1200" b="1">
                <a:solidFill>
                  <a:srgbClr val="FF3300"/>
                </a:solidFill>
              </a:rPr>
              <a:t>private:</a:t>
            </a:r>
          </a:p>
          <a:p>
            <a:r>
              <a:rPr lang="en-US" sz="1200" b="1">
                <a:solidFill>
                  <a:srgbClr val="FF3300"/>
                </a:solidFill>
              </a:rPr>
              <a:t>  Calculator myCalc;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1200">
              <a:solidFill>
                <a:srgbClr val="FF3300"/>
              </a:solidFill>
            </a:endParaRP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US" sz="1200">
              <a:solidFill>
                <a:srgbClr val="FF3300"/>
              </a:solidFill>
            </a:endParaRPr>
          </a:p>
        </p:txBody>
      </p:sp>
      <p:sp>
        <p:nvSpPr>
          <p:cNvPr id="216123" name="Rectangle 59"/>
          <p:cNvSpPr>
            <a:spLocks noChangeArrowheads="1"/>
          </p:cNvSpPr>
          <p:nvPr/>
        </p:nvSpPr>
        <p:spPr bwMode="auto">
          <a:xfrm>
            <a:off x="4876800" y="2362200"/>
            <a:ext cx="4097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you can see that only one copy of each definition is now included!</a:t>
            </a:r>
          </a:p>
        </p:txBody>
      </p:sp>
      <p:grpSp>
        <p:nvGrpSpPr>
          <p:cNvPr id="216128" name="Group 64"/>
          <p:cNvGrpSpPr>
            <a:grpSpLocks/>
          </p:cNvGrpSpPr>
          <p:nvPr/>
        </p:nvGrpSpPr>
        <p:grpSpPr bwMode="auto">
          <a:xfrm>
            <a:off x="2533650" y="238125"/>
            <a:ext cx="2152650" cy="5219700"/>
            <a:chOff x="1596" y="150"/>
            <a:chExt cx="1356" cy="3288"/>
          </a:xfrm>
        </p:grpSpPr>
        <p:sp>
          <p:nvSpPr>
            <p:cNvPr id="216124" name="Rectangle 60"/>
            <p:cNvSpPr>
              <a:spLocks noChangeArrowheads="1"/>
            </p:cNvSpPr>
            <p:nvPr/>
          </p:nvSpPr>
          <p:spPr bwMode="auto">
            <a:xfrm>
              <a:off x="1608" y="150"/>
              <a:ext cx="1338" cy="594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5" name="Rectangle 61"/>
            <p:cNvSpPr>
              <a:spLocks noChangeArrowheads="1"/>
            </p:cNvSpPr>
            <p:nvPr/>
          </p:nvSpPr>
          <p:spPr bwMode="auto">
            <a:xfrm>
              <a:off x="1602" y="1308"/>
              <a:ext cx="1338" cy="138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6" name="Rectangle 62"/>
            <p:cNvSpPr>
              <a:spLocks noChangeArrowheads="1"/>
            </p:cNvSpPr>
            <p:nvPr/>
          </p:nvSpPr>
          <p:spPr bwMode="auto">
            <a:xfrm>
              <a:off x="1614" y="2256"/>
              <a:ext cx="1338" cy="390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7" name="Rectangle 63"/>
            <p:cNvSpPr>
              <a:spLocks noChangeArrowheads="1"/>
            </p:cNvSpPr>
            <p:nvPr/>
          </p:nvSpPr>
          <p:spPr bwMode="auto">
            <a:xfrm>
              <a:off x="1596" y="3312"/>
              <a:ext cx="1338" cy="126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1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1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1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1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1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1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1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21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1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21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1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21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2160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000"/>
                                        <p:tgtEl>
                                          <p:spTgt spid="21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1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21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21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216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216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3" grpId="0"/>
      <p:bldP spid="216073" grpId="1"/>
      <p:bldP spid="216074" grpId="0"/>
      <p:bldP spid="216074" grpId="1"/>
      <p:bldP spid="216075" grpId="0"/>
      <p:bldP spid="216075" grpId="1"/>
      <p:bldP spid="216076" grpId="0"/>
      <p:bldP spid="216076" grpId="1"/>
      <p:bldP spid="216077" grpId="0"/>
      <p:bldP spid="216077" grpId="1"/>
      <p:bldP spid="216078" grpId="0"/>
      <p:bldP spid="216079" grpId="0"/>
      <p:bldP spid="216080" grpId="0"/>
      <p:bldP spid="216081" grpId="0"/>
      <p:bldP spid="216081" grpId="1"/>
      <p:bldP spid="216085" grpId="0" animBg="1"/>
      <p:bldP spid="216086" grpId="0"/>
      <p:bldP spid="216089" grpId="0"/>
      <p:bldP spid="216092" grpId="0"/>
      <p:bldP spid="216092" grpId="1"/>
      <p:bldP spid="216098" grpId="0"/>
      <p:bldP spid="216099" grpId="0"/>
      <p:bldP spid="216100" grpId="0" animBg="1"/>
      <p:bldP spid="216100" grpId="1" animBg="1"/>
      <p:bldP spid="216101" grpId="0" animBg="1"/>
      <p:bldP spid="216101" grpId="1" animBg="1"/>
      <p:bldP spid="216102" grpId="0" animBg="1"/>
      <p:bldP spid="216102" grpId="1" animBg="1"/>
      <p:bldP spid="216103" grpId="0" animBg="1"/>
      <p:bldP spid="216103" grpId="1" animBg="1"/>
      <p:bldP spid="216106" grpId="0" animBg="1"/>
      <p:bldP spid="216106" grpId="1" animBg="1"/>
      <p:bldP spid="216107" grpId="0" animBg="1"/>
      <p:bldP spid="216107" grpId="1" animBg="1"/>
      <p:bldP spid="216108" grpId="0" animBg="1"/>
      <p:bldP spid="216108" grpId="1" animBg="1"/>
      <p:bldP spid="216109" grpId="0" animBg="1"/>
      <p:bldP spid="216109" grpId="1" animBg="1"/>
      <p:bldP spid="216110" grpId="0" animBg="1"/>
      <p:bldP spid="216110" grpId="1" animBg="1"/>
      <p:bldP spid="216111" grpId="0" animBg="1"/>
      <p:bldP spid="216111" grpId="1" animBg="1"/>
      <p:bldP spid="216112" grpId="0" animBg="1"/>
      <p:bldP spid="216112" grpId="1" animBg="1"/>
      <p:bldP spid="216113" grpId="0" animBg="1"/>
      <p:bldP spid="216113" grpId="1" animBg="1"/>
      <p:bldP spid="216114" grpId="0" animBg="1"/>
      <p:bldP spid="216114" grpId="1" animBg="1"/>
      <p:bldP spid="216115" grpId="0" animBg="1"/>
      <p:bldP spid="216115" grpId="1" animBg="1"/>
      <p:bldP spid="216116" grpId="0" animBg="1"/>
      <p:bldP spid="216120" grpId="0" animBg="1"/>
      <p:bldP spid="216120" grpId="1" animBg="1"/>
      <p:bldP spid="216121" grpId="0" animBg="1"/>
      <p:bldP spid="216121" grpId="1" animBg="1"/>
      <p:bldP spid="216122" grpId="0"/>
      <p:bldP spid="216122" grpId="1"/>
      <p:bldP spid="2161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43" name="Text Box 19"/>
          <p:cNvSpPr txBox="1">
            <a:spLocks noChangeArrowheads="1"/>
          </p:cNvSpPr>
          <p:nvPr/>
        </p:nvSpPr>
        <p:spPr bwMode="auto">
          <a:xfrm>
            <a:off x="5410200" y="2667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Well, not so fast!</a:t>
            </a:r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2629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might think that any time you </a:t>
            </a:r>
            <a:r>
              <a:rPr lang="en-US">
                <a:solidFill>
                  <a:srgbClr val="6600CC"/>
                </a:solidFill>
              </a:rPr>
              <a:t>refer to a class</a:t>
            </a:r>
            <a:r>
              <a:rPr lang="en-US"/>
              <a:t>, you </a:t>
            </a:r>
            <a:r>
              <a:rPr lang="en-US">
                <a:solidFill>
                  <a:srgbClr val="6600CC"/>
                </a:solidFill>
              </a:rPr>
              <a:t>should include it’s .h</a:t>
            </a:r>
            <a:r>
              <a:rPr lang="en-US"/>
              <a:t> file first… Right?</a:t>
            </a:r>
          </a:p>
        </p:txBody>
      </p:sp>
      <p:grpSp>
        <p:nvGrpSpPr>
          <p:cNvPr id="282630" name="Group 6"/>
          <p:cNvGrpSpPr>
            <a:grpSpLocks/>
          </p:cNvGrpSpPr>
          <p:nvPr/>
        </p:nvGrpSpPr>
        <p:grpSpPr bwMode="auto">
          <a:xfrm>
            <a:off x="76200" y="1652588"/>
            <a:ext cx="4953000" cy="2933700"/>
            <a:chOff x="3803" y="599"/>
            <a:chExt cx="1823" cy="1848"/>
          </a:xfrm>
        </p:grpSpPr>
        <p:sp>
          <p:nvSpPr>
            <p:cNvPr id="28263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3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beIrresponsible();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Alcohol *myBottle;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2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82633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2634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drink()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cout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&lt;&lt;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“glug!”;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5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4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82636" name="Rectangle 12"/>
          <p:cNvSpPr>
            <a:spLocks noChangeArrowheads="1"/>
          </p:cNvSpPr>
          <p:nvPr/>
        </p:nvSpPr>
        <p:spPr bwMode="auto">
          <a:xfrm>
            <a:off x="149225" y="1995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“alcohol.h”</a:t>
            </a:r>
          </a:p>
        </p:txBody>
      </p:sp>
      <p:sp>
        <p:nvSpPr>
          <p:cNvPr id="282637" name="AutoShape 13"/>
          <p:cNvSpPr>
            <a:spLocks noChangeArrowheads="1"/>
          </p:cNvSpPr>
          <p:nvPr/>
        </p:nvSpPr>
        <p:spPr bwMode="auto">
          <a:xfrm>
            <a:off x="3810000" y="3262313"/>
            <a:ext cx="3657600" cy="1295400"/>
          </a:xfrm>
          <a:prstGeom prst="wedgeRoundRectCallout">
            <a:avLst>
              <a:gd name="adj1" fmla="val -72005"/>
              <a:gd name="adj2" fmla="val 22671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I use the </a:t>
            </a:r>
            <a:r>
              <a:rPr lang="en-US" sz="1800">
                <a:solidFill>
                  <a:srgbClr val="6600CC"/>
                </a:solidFill>
              </a:rPr>
              <a:t>Alcohol class </a:t>
            </a:r>
            <a:r>
              <a:rPr lang="en-US" sz="1800"/>
              <a:t/>
            </a:r>
            <a:br>
              <a:rPr lang="en-US" sz="1800"/>
            </a:br>
            <a:r>
              <a:rPr lang="en-US" sz="1800"/>
              <a:t> (which is defined in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)</a:t>
            </a:r>
          </a:p>
          <a:p>
            <a:pPr algn="ctr"/>
            <a:r>
              <a:rPr lang="en-US" sz="1800"/>
              <a:t>to define a member variable</a:t>
            </a:r>
          </a:p>
        </p:txBody>
      </p:sp>
      <p:sp>
        <p:nvSpPr>
          <p:cNvPr id="282638" name="AutoShape 14"/>
          <p:cNvSpPr>
            <a:spLocks noChangeArrowheads="1"/>
          </p:cNvSpPr>
          <p:nvPr/>
        </p:nvSpPr>
        <p:spPr bwMode="auto">
          <a:xfrm>
            <a:off x="3886200" y="2043113"/>
            <a:ext cx="2743200" cy="1066800"/>
          </a:xfrm>
          <a:prstGeom prst="wedgeRoundRectCallout">
            <a:avLst>
              <a:gd name="adj1" fmla="val -82755"/>
              <a:gd name="adj2" fmla="val -38542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So I need to include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, right?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43" grpId="0"/>
      <p:bldP spid="282629" grpId="0"/>
      <p:bldP spid="282637" grpId="0" animBg="1"/>
      <p:bldP spid="282637" grpId="1" animBg="1"/>
      <p:bldP spid="282638" grpId="0" animBg="1"/>
      <p:bldP spid="282638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5105400" y="1676400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must include the header file (containing the full definition of a class)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4677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are the rules…</a:t>
            </a:r>
          </a:p>
        </p:txBody>
      </p:sp>
      <p:grpSp>
        <p:nvGrpSpPr>
          <p:cNvPr id="284678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4679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otherFunc()</a:t>
              </a:r>
            </a:p>
            <a:p>
              <a:r>
                <a:rPr lang="en-US" sz="1800" b="1">
                  <a:latin typeface="Courier New" pitchFamily="49" charset="0"/>
                </a:rPr>
                <a:t>  {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}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0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4681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4682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3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4693" name="Rectangle 21"/>
          <p:cNvSpPr>
            <a:spLocks noChangeArrowheads="1"/>
          </p:cNvSpPr>
          <p:nvPr/>
        </p:nvSpPr>
        <p:spPr bwMode="auto">
          <a:xfrm>
            <a:off x="457200" y="5594350"/>
            <a:ext cx="1958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x;</a:t>
            </a:r>
          </a:p>
        </p:txBody>
      </p:sp>
      <p:sp>
        <p:nvSpPr>
          <p:cNvPr id="284694" name="Text Box 22"/>
          <p:cNvSpPr txBox="1">
            <a:spLocks noChangeArrowheads="1"/>
          </p:cNvSpPr>
          <p:nvPr/>
        </p:nvSpPr>
        <p:spPr bwMode="auto">
          <a:xfrm>
            <a:off x="5181600" y="3260725"/>
            <a:ext cx="3962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1. You define a regular variable </a:t>
            </a:r>
            <a:br>
              <a:rPr lang="en-US"/>
            </a:br>
            <a:r>
              <a:rPr lang="en-US"/>
              <a:t>   of that class’s type, OR</a:t>
            </a:r>
          </a:p>
        </p:txBody>
      </p:sp>
      <p:sp>
        <p:nvSpPr>
          <p:cNvPr id="284696" name="Rectangle 24"/>
          <p:cNvSpPr>
            <a:spLocks noChangeArrowheads="1"/>
          </p:cNvSpPr>
          <p:nvPr/>
        </p:nvSpPr>
        <p:spPr bwMode="auto">
          <a:xfrm>
            <a:off x="457200" y="5899150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a[10];</a:t>
            </a:r>
          </a:p>
        </p:txBody>
      </p:sp>
      <p:sp>
        <p:nvSpPr>
          <p:cNvPr id="284697" name="Text Box 25"/>
          <p:cNvSpPr txBox="1">
            <a:spLocks noChangeArrowheads="1"/>
          </p:cNvSpPr>
          <p:nvPr/>
        </p:nvSpPr>
        <p:spPr bwMode="auto">
          <a:xfrm>
            <a:off x="5181600" y="3998913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2. You use the variable in any </a:t>
            </a:r>
            <a:br>
              <a:rPr lang="en-US"/>
            </a:br>
            <a:r>
              <a:rPr lang="en-US"/>
              <a:t>    way (call a method on it, </a:t>
            </a:r>
            <a:br>
              <a:rPr lang="en-US"/>
            </a:br>
            <a:r>
              <a:rPr lang="en-US"/>
              <a:t>    return it, etc).</a:t>
            </a:r>
          </a:p>
        </p:txBody>
      </p:sp>
      <p:sp>
        <p:nvSpPr>
          <p:cNvPr id="284698" name="Rectangle 26"/>
          <p:cNvSpPr>
            <a:spLocks noChangeArrowheads="1"/>
          </p:cNvSpPr>
          <p:nvPr/>
        </p:nvSpPr>
        <p:spPr bwMode="auto">
          <a:xfrm>
            <a:off x="701675" y="4313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y.someFunc();</a:t>
            </a:r>
          </a:p>
        </p:txBody>
      </p:sp>
      <p:sp>
        <p:nvSpPr>
          <p:cNvPr id="284700" name="Rectangle 28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4701" name="Text Box 29"/>
          <p:cNvSpPr txBox="1">
            <a:spLocks noChangeArrowheads="1"/>
          </p:cNvSpPr>
          <p:nvPr/>
        </p:nvSpPr>
        <p:spPr bwMode="auto">
          <a:xfrm>
            <a:off x="5181600" y="2667000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Any time…</a:t>
            </a:r>
          </a:p>
        </p:txBody>
      </p:sp>
      <p:sp>
        <p:nvSpPr>
          <p:cNvPr id="284702" name="Rectangle 30"/>
          <p:cNvSpPr>
            <a:spLocks noChangeArrowheads="1"/>
          </p:cNvSpPr>
          <p:nvPr/>
        </p:nvSpPr>
        <p:spPr bwMode="auto">
          <a:xfrm>
            <a:off x="720725" y="3678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y;</a:t>
            </a:r>
          </a:p>
        </p:txBody>
      </p:sp>
      <p:sp>
        <p:nvSpPr>
          <p:cNvPr id="284703" name="Rectangle 31"/>
          <p:cNvSpPr>
            <a:spLocks noChangeArrowheads="1"/>
          </p:cNvSpPr>
          <p:nvPr/>
        </p:nvSpPr>
        <p:spPr bwMode="auto">
          <a:xfrm>
            <a:off x="720725" y="39830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b[10];</a:t>
            </a:r>
          </a:p>
        </p:txBody>
      </p:sp>
      <p:sp>
        <p:nvSpPr>
          <p:cNvPr id="284705" name="Text Box 33"/>
          <p:cNvSpPr txBox="1">
            <a:spLocks noChangeArrowheads="1"/>
          </p:cNvSpPr>
          <p:nvPr/>
        </p:nvSpPr>
        <p:spPr bwMode="auto">
          <a:xfrm>
            <a:off x="5570538" y="58515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On the other hand…</a:t>
            </a:r>
          </a:p>
        </p:txBody>
      </p:sp>
      <p:sp>
        <p:nvSpPr>
          <p:cNvPr id="284706" name="Rectangle 34"/>
          <p:cNvSpPr>
            <a:spLocks noChangeArrowheads="1"/>
          </p:cNvSpPr>
          <p:nvPr/>
        </p:nvSpPr>
        <p:spPr bwMode="auto">
          <a:xfrm>
            <a:off x="703263" y="4576763"/>
            <a:ext cx="1549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return(y);</a:t>
            </a:r>
          </a:p>
        </p:txBody>
      </p:sp>
      <p:sp>
        <p:nvSpPr>
          <p:cNvPr id="284707" name="AutoShape 35"/>
          <p:cNvSpPr>
            <a:spLocks noChangeArrowheads="1"/>
          </p:cNvSpPr>
          <p:nvPr/>
        </p:nvSpPr>
        <p:spPr bwMode="auto">
          <a:xfrm>
            <a:off x="3241675" y="2114550"/>
            <a:ext cx="4425950" cy="1500188"/>
          </a:xfrm>
          <a:prstGeom prst="wedgeRoundRectCallout">
            <a:avLst>
              <a:gd name="adj1" fmla="val -61694"/>
              <a:gd name="adj2" fmla="val 73810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Why? Because C++ needs to know the class’s details in order to define actual variables with it or to let you call methods from it!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4" grpId="0"/>
      <p:bldP spid="284677" grpId="0"/>
      <p:bldP spid="284693" grpId="0"/>
      <p:bldP spid="284694" grpId="0"/>
      <p:bldP spid="284696" grpId="0"/>
      <p:bldP spid="284697" grpId="0"/>
      <p:bldP spid="284698" grpId="0"/>
      <p:bldP spid="284700" grpId="0"/>
      <p:bldP spid="284701" grpId="0"/>
      <p:bldP spid="284702" grpId="0"/>
      <p:bldP spid="284703" grpId="0"/>
      <p:bldP spid="284706" grpId="0"/>
      <p:bldP spid="284707" grpId="0" animBg="1"/>
      <p:bldP spid="28470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123825" y="101600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0070C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(void)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return(10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669925" y="0"/>
            <a:ext cx="45116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5410200" y="304800"/>
            <a:ext cx="3429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</a:rPr>
              <a:t>If a constructor requires parameters:</a:t>
            </a:r>
          </a:p>
        </p:txBody>
      </p:sp>
      <p:sp>
        <p:nvSpPr>
          <p:cNvPr id="112646" name="Line 6"/>
          <p:cNvSpPr>
            <a:spLocks noChangeShapeType="1"/>
          </p:cNvSpPr>
          <p:nvPr/>
        </p:nvSpPr>
        <p:spPr bwMode="auto">
          <a:xfrm>
            <a:off x="1428750" y="2171700"/>
            <a:ext cx="99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>
            <a:off x="2600325" y="2171700"/>
            <a:ext cx="1676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9" name="Text Box 9"/>
          <p:cNvSpPr txBox="1">
            <a:spLocks noChangeArrowheads="1"/>
          </p:cNvSpPr>
          <p:nvPr/>
        </p:nvSpPr>
        <p:spPr bwMode="auto">
          <a:xfrm>
            <a:off x="5410200" y="1296988"/>
            <a:ext cx="3429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You </a:t>
            </a:r>
            <a:r>
              <a:rPr lang="en-US" sz="2400" dirty="0">
                <a:solidFill>
                  <a:schemeClr val="accent2"/>
                </a:solidFill>
              </a:rPr>
              <a:t>must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provide </a:t>
            </a:r>
            <a:r>
              <a:rPr lang="en-US" sz="2400" dirty="0">
                <a:solidFill>
                  <a:schemeClr val="tx2"/>
                </a:solidFill>
              </a:rPr>
              <a:t>values for those parameters when you create a new variable:</a:t>
            </a:r>
          </a:p>
        </p:txBody>
      </p:sp>
      <p:sp>
        <p:nvSpPr>
          <p:cNvPr id="112651" name="Rectangle 11"/>
          <p:cNvSpPr>
            <a:spLocks noChangeArrowheads="1"/>
          </p:cNvSpPr>
          <p:nvPr/>
        </p:nvSpPr>
        <p:spPr bwMode="auto">
          <a:xfrm>
            <a:off x="4995436" y="4627934"/>
            <a:ext cx="4088765" cy="183689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56" name="Rectangle 16"/>
          <p:cNvSpPr>
            <a:spLocks noChangeArrowheads="1"/>
          </p:cNvSpPr>
          <p:nvPr/>
        </p:nvSpPr>
        <p:spPr bwMode="auto">
          <a:xfrm>
            <a:off x="1419225" y="1885950"/>
            <a:ext cx="3048000" cy="31432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2657" name="Rectangle 17"/>
          <p:cNvSpPr>
            <a:spLocks noChangeArrowheads="1"/>
          </p:cNvSpPr>
          <p:nvPr/>
        </p:nvSpPr>
        <p:spPr bwMode="auto">
          <a:xfrm>
            <a:off x="4200525" y="1842501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)</a:t>
            </a:r>
          </a:p>
        </p:txBody>
      </p:sp>
      <p:grpSp>
        <p:nvGrpSpPr>
          <p:cNvPr id="112663" name="Group 23"/>
          <p:cNvGrpSpPr>
            <a:grpSpLocks/>
          </p:cNvGrpSpPr>
          <p:nvPr/>
        </p:nvGrpSpPr>
        <p:grpSpPr bwMode="auto">
          <a:xfrm>
            <a:off x="1911350" y="2406650"/>
            <a:ext cx="1746250" cy="641350"/>
            <a:chOff x="1204" y="1516"/>
            <a:chExt cx="1100" cy="404"/>
          </a:xfrm>
        </p:grpSpPr>
        <p:sp>
          <p:nvSpPr>
            <p:cNvPr id="112661" name="Rectangle 21"/>
            <p:cNvSpPr>
              <a:spLocks noChangeArrowheads="1"/>
            </p:cNvSpPr>
            <p:nvPr/>
          </p:nvSpPr>
          <p:spPr bwMode="auto">
            <a:xfrm>
              <a:off x="1248" y="1548"/>
              <a:ext cx="1056" cy="366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2662" name="Text Box 22"/>
            <p:cNvSpPr txBox="1">
              <a:spLocks noChangeArrowheads="1"/>
            </p:cNvSpPr>
            <p:nvPr/>
          </p:nvSpPr>
          <p:spPr bwMode="auto">
            <a:xfrm>
              <a:off x="1204" y="1516"/>
              <a:ext cx="89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=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0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  <a:p>
              <a:r>
                <a:rPr lang="en-US" sz="1800" b="1">
                  <a:latin typeface="Courier New" pitchFamily="49" charset="0"/>
                </a:rPr>
                <a:t> = </a:t>
              </a:r>
              <a:r>
                <a:rPr lang="en-US" sz="1800" b="1">
                  <a:solidFill>
                    <a:srgbClr val="6600CC"/>
                  </a:solidFill>
                  <a:latin typeface="Courier New" pitchFamily="49" charset="0"/>
                </a:rPr>
                <a:t>false</a:t>
              </a:r>
              <a:r>
                <a:rPr lang="en-US" sz="1800" b="1">
                  <a:latin typeface="Courier New" pitchFamily="49" charset="0"/>
                </a:rPr>
                <a:t>;</a:t>
              </a:r>
            </a:p>
          </p:txBody>
        </p:sp>
      </p:grp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4964993" y="4572000"/>
            <a:ext cx="5219700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main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()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ed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// 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OK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alan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 // </a:t>
            </a:r>
            <a:r>
              <a:rPr lang="en-US" sz="1800" b="1" dirty="0">
                <a:solidFill>
                  <a:srgbClr val="FF3300"/>
                </a:solidFill>
                <a:latin typeface="Courier New" pitchFamily="49" charset="0"/>
                <a:cs typeface="Courier New" pitchFamily="49" charset="0"/>
              </a:rPr>
              <a:t>invalid!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112658" name="Group 18"/>
          <p:cNvGrpSpPr>
            <a:grpSpLocks/>
          </p:cNvGrpSpPr>
          <p:nvPr/>
        </p:nvGrpSpPr>
        <p:grpSpPr bwMode="auto">
          <a:xfrm>
            <a:off x="4995436" y="4556403"/>
            <a:ext cx="5219700" cy="2031640"/>
            <a:chOff x="3462" y="2804"/>
            <a:chExt cx="2880" cy="1299"/>
          </a:xfrm>
        </p:grpSpPr>
        <p:sp>
          <p:nvSpPr>
            <p:cNvPr id="112659" name="Rectangle 19"/>
            <p:cNvSpPr>
              <a:spLocks noChangeArrowheads="1"/>
            </p:cNvSpPr>
            <p:nvPr/>
          </p:nvSpPr>
          <p:spPr bwMode="auto">
            <a:xfrm>
              <a:off x="3469" y="2849"/>
              <a:ext cx="2256" cy="1183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660" name="Rectangle 20"/>
            <p:cNvSpPr>
              <a:spLocks noChangeArrowheads="1"/>
            </p:cNvSpPr>
            <p:nvPr/>
          </p:nvSpPr>
          <p:spPr bwMode="auto">
            <a:xfrm>
              <a:off x="3462" y="2804"/>
              <a:ext cx="2880" cy="1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main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ed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</a:t>
              </a:r>
              <a:r>
                <a:rPr lang="en-US" sz="1800" b="1" dirty="0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1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</a:t>
              </a:r>
              <a:r>
                <a:rPr lang="en-US" sz="1800" b="1" dirty="0">
                  <a:solidFill>
                    <a:srgbClr val="0070C0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);//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800" b="1" dirty="0" smtClean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alan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//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OK!</a:t>
              </a:r>
              <a:endPara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07407E-6 L -0.31146 -4.07407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73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1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1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 autoUpdateAnimBg="0"/>
      <p:bldP spid="112646" grpId="0" animBg="1"/>
      <p:bldP spid="112647" grpId="0" animBg="1"/>
      <p:bldP spid="112649" grpId="0" autoUpdateAnimBg="0"/>
      <p:bldP spid="112651" grpId="0" animBg="1"/>
      <p:bldP spid="112656" grpId="0" animBg="1"/>
      <p:bldP spid="112657" grpId="0"/>
      <p:bldP spid="19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6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25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If you do NONE of the previous items, but you…</a:t>
            </a:r>
          </a:p>
        </p:txBody>
      </p:sp>
      <p:grpSp>
        <p:nvGrpSpPr>
          <p:cNvPr id="286726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6727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28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6729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6730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31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6732" name="Rectangle 12"/>
          <p:cNvSpPr>
            <a:spLocks noChangeArrowheads="1"/>
          </p:cNvSpPr>
          <p:nvPr/>
        </p:nvSpPr>
        <p:spPr bwMode="auto">
          <a:xfrm>
            <a:off x="482600" y="3209925"/>
            <a:ext cx="4006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goober(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33" name="Text Box 13"/>
          <p:cNvSpPr txBox="1">
            <a:spLocks noChangeArrowheads="1"/>
          </p:cNvSpPr>
          <p:nvPr/>
        </p:nvSpPr>
        <p:spPr bwMode="auto">
          <a:xfrm>
            <a:off x="5181600" y="20208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 Use the class to define a </a:t>
            </a:r>
            <a:br>
              <a:rPr lang="en-US" sz="1900"/>
            </a:br>
            <a:r>
              <a:rPr lang="en-US" sz="1900"/>
              <a:t>    parameter to a function, OR</a:t>
            </a:r>
          </a:p>
        </p:txBody>
      </p:sp>
      <p:sp>
        <p:nvSpPr>
          <p:cNvPr id="286734" name="Text Box 14"/>
          <p:cNvSpPr txBox="1">
            <a:spLocks noChangeArrowheads="1"/>
          </p:cNvSpPr>
          <p:nvPr/>
        </p:nvSpPr>
        <p:spPr bwMode="auto">
          <a:xfrm>
            <a:off x="5157788" y="34305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3. Use the class to define a </a:t>
            </a:r>
            <a:br>
              <a:rPr lang="en-US" sz="1900"/>
            </a:br>
            <a:r>
              <a:rPr lang="en-US" sz="1900"/>
              <a:t>    pointer or reference variable</a:t>
            </a:r>
          </a:p>
        </p:txBody>
      </p:sp>
      <p:sp>
        <p:nvSpPr>
          <p:cNvPr id="286736" name="Text Box 16"/>
          <p:cNvSpPr txBox="1">
            <a:spLocks noChangeArrowheads="1"/>
          </p:cNvSpPr>
          <p:nvPr/>
        </p:nvSpPr>
        <p:spPr bwMode="auto">
          <a:xfrm>
            <a:off x="5027613" y="4243388"/>
            <a:ext cx="39624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Then you DON’T need</a:t>
            </a:r>
            <a:br>
              <a:rPr lang="en-US" sz="1900"/>
            </a:br>
            <a:r>
              <a:rPr lang="en-US" sz="1900"/>
              <a:t>to include the class’s .H file.</a:t>
            </a:r>
          </a:p>
          <a:p>
            <a:pPr algn="ctr"/>
            <a:r>
              <a:rPr lang="en-US" sz="1400">
                <a:solidFill>
                  <a:srgbClr val="6600CC"/>
                </a:solidFill>
              </a:rPr>
              <a:t>(You may do so, but you don’t need to)</a:t>
            </a:r>
          </a:p>
        </p:txBody>
      </p:sp>
      <p:sp>
        <p:nvSpPr>
          <p:cNvPr id="286737" name="Rectangle 17"/>
          <p:cNvSpPr>
            <a:spLocks noChangeArrowheads="1"/>
          </p:cNvSpPr>
          <p:nvPr/>
        </p:nvSpPr>
        <p:spPr bwMode="auto">
          <a:xfrm>
            <a:off x="406400" y="5945188"/>
            <a:ext cx="359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*ptr1, *z[10];</a:t>
            </a:r>
          </a:p>
        </p:txBody>
      </p:sp>
      <p:sp>
        <p:nvSpPr>
          <p:cNvPr id="286739" name="Rectangle 19"/>
          <p:cNvSpPr>
            <a:spLocks noChangeArrowheads="1"/>
          </p:cNvSpPr>
          <p:nvPr/>
        </p:nvSpPr>
        <p:spPr bwMode="auto">
          <a:xfrm>
            <a:off x="204788" y="2011363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class FirstClass;  // enough!</a:t>
            </a:r>
          </a:p>
        </p:txBody>
      </p:sp>
      <p:sp>
        <p:nvSpPr>
          <p:cNvPr id="286741" name="Text Box 21"/>
          <p:cNvSpPr txBox="1">
            <a:spLocks noChangeArrowheads="1"/>
          </p:cNvSpPr>
          <p:nvPr/>
        </p:nvSpPr>
        <p:spPr bwMode="auto">
          <a:xfrm>
            <a:off x="5181600" y="275113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Use the class as the</a:t>
            </a:r>
            <a:br>
              <a:rPr lang="en-US" sz="1900"/>
            </a:br>
            <a:r>
              <a:rPr lang="en-US" sz="1900"/>
              <a:t>    return type for a func, OR</a:t>
            </a:r>
          </a:p>
        </p:txBody>
      </p:sp>
      <p:sp>
        <p:nvSpPr>
          <p:cNvPr id="286742" name="Rectangle 22"/>
          <p:cNvSpPr>
            <a:spLocks noChangeArrowheads="1"/>
          </p:cNvSpPr>
          <p:nvPr/>
        </p:nvSpPr>
        <p:spPr bwMode="auto">
          <a:xfrm>
            <a:off x="479425" y="3465513"/>
            <a:ext cx="3733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</a:t>
            </a:r>
            <a:r>
              <a:rPr lang="en-US" sz="1800" b="1">
                <a:latin typeface="Courier New" pitchFamily="49" charset="0"/>
              </a:rPr>
              <a:t>hoober(int a); </a:t>
            </a:r>
          </a:p>
        </p:txBody>
      </p:sp>
      <p:sp>
        <p:nvSpPr>
          <p:cNvPr id="286743" name="Rectangle 23"/>
          <p:cNvSpPr>
            <a:spLocks noChangeArrowheads="1"/>
          </p:cNvSpPr>
          <p:nvPr/>
        </p:nvSpPr>
        <p:spPr bwMode="auto">
          <a:xfrm>
            <a:off x="468313" y="3735388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joober(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&amp;p1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4" name="Rectangle 24"/>
          <p:cNvSpPr>
            <a:spLocks noChangeArrowheads="1"/>
          </p:cNvSpPr>
          <p:nvPr/>
        </p:nvSpPr>
        <p:spPr bwMode="auto">
          <a:xfrm>
            <a:off x="461963" y="3990975"/>
            <a:ext cx="4143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koober(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5" name="Rectangle 25"/>
          <p:cNvSpPr>
            <a:spLocks noChangeArrowheads="1"/>
          </p:cNvSpPr>
          <p:nvPr/>
        </p:nvSpPr>
        <p:spPr bwMode="auto">
          <a:xfrm>
            <a:off x="450850" y="4348163"/>
            <a:ext cx="27781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loober()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  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*ptr;</a:t>
            </a: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286746" name="Text Box 26"/>
          <p:cNvSpPr txBox="1">
            <a:spLocks noChangeArrowheads="1"/>
          </p:cNvSpPr>
          <p:nvPr/>
        </p:nvSpPr>
        <p:spPr bwMode="auto">
          <a:xfrm>
            <a:off x="5016500" y="5264150"/>
            <a:ext cx="4021138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Instead, all you need to do is give C++ a hint that your class</a:t>
            </a:r>
            <a:br>
              <a:rPr lang="en-US" sz="1900"/>
            </a:br>
            <a:r>
              <a:rPr lang="en-US" sz="1900"/>
              <a:t>exists (and is defined elsewhere).</a:t>
            </a:r>
          </a:p>
        </p:txBody>
      </p:sp>
      <p:sp>
        <p:nvSpPr>
          <p:cNvPr id="286747" name="Text Box 27"/>
          <p:cNvSpPr txBox="1">
            <a:spLocks noChangeArrowheads="1"/>
          </p:cNvSpPr>
          <p:nvPr/>
        </p:nvSpPr>
        <p:spPr bwMode="auto">
          <a:xfrm>
            <a:off x="5091113" y="6292850"/>
            <a:ext cx="40211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Here’s how you do that:</a:t>
            </a:r>
          </a:p>
        </p:txBody>
      </p:sp>
      <p:sp>
        <p:nvSpPr>
          <p:cNvPr id="286748" name="AutoShape 28"/>
          <p:cNvSpPr>
            <a:spLocks noChangeArrowheads="1"/>
          </p:cNvSpPr>
          <p:nvPr/>
        </p:nvSpPr>
        <p:spPr bwMode="auto">
          <a:xfrm>
            <a:off x="1743075" y="401638"/>
            <a:ext cx="4425950" cy="1290637"/>
          </a:xfrm>
          <a:prstGeom prst="wedgeRoundRectCallout">
            <a:avLst>
              <a:gd name="adj1" fmla="val -61694"/>
              <a:gd name="adj2" fmla="val 77676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This line tells C++ that your class exists, but doesn’t actually define all the gory details. </a:t>
            </a:r>
          </a:p>
        </p:txBody>
      </p:sp>
      <p:sp>
        <p:nvSpPr>
          <p:cNvPr id="286749" name="AutoShape 29"/>
          <p:cNvSpPr>
            <a:spLocks noChangeArrowheads="1"/>
          </p:cNvSpPr>
          <p:nvPr/>
        </p:nvSpPr>
        <p:spPr bwMode="auto">
          <a:xfrm>
            <a:off x="2936875" y="1398588"/>
            <a:ext cx="4673600" cy="1479550"/>
          </a:xfrm>
          <a:prstGeom prst="wedgeRoundRectCallout">
            <a:avLst>
              <a:gd name="adj1" fmla="val -61074"/>
              <a:gd name="adj2" fmla="val 74144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none of this code actually uses the “guts” of the class (as the code did on the previous slide), this is all C++ needs to know!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6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8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5" grpId="0"/>
      <p:bldP spid="286732" grpId="0"/>
      <p:bldP spid="286733" grpId="0"/>
      <p:bldP spid="286734" grpId="0"/>
      <p:bldP spid="286736" grpId="0"/>
      <p:bldP spid="286737" grpId="0"/>
      <p:bldP spid="286739" grpId="0"/>
      <p:bldP spid="286741" grpId="0"/>
      <p:bldP spid="286742" grpId="0"/>
      <p:bldP spid="286743" grpId="0"/>
      <p:bldP spid="286744" grpId="0"/>
      <p:bldP spid="286745" grpId="0"/>
      <p:bldP spid="286746" grpId="0"/>
      <p:bldP spid="286747" grpId="0"/>
      <p:bldP spid="286748" grpId="0" animBg="1"/>
      <p:bldP spid="286748" grpId="1" animBg="1"/>
      <p:bldP spid="286749" grpId="0" animBg="1"/>
      <p:bldP spid="286749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5486400" y="1203325"/>
            <a:ext cx="3200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Wow – so confusing!</a:t>
            </a:r>
          </a:p>
        </p:txBody>
      </p:sp>
      <p:grpSp>
        <p:nvGrpSpPr>
          <p:cNvPr id="288773" name="Group 5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877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8775" name="Text Box 7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8776" name="Group 8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877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88778" name="Text Box 10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8780" name="Text Box 12"/>
          <p:cNvSpPr txBox="1">
            <a:spLocks noChangeArrowheads="1"/>
          </p:cNvSpPr>
          <p:nvPr/>
        </p:nvSpPr>
        <p:spPr bwMode="auto">
          <a:xfrm>
            <a:off x="5008563" y="1679575"/>
            <a:ext cx="4040187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Why not just always use </a:t>
            </a:r>
            <a:r>
              <a:rPr lang="en-US" sz="1900">
                <a:solidFill>
                  <a:srgbClr val="6600CC"/>
                </a:solidFill>
              </a:rPr>
              <a:t>#include</a:t>
            </a:r>
            <a:r>
              <a:rPr lang="en-US" sz="1900"/>
              <a:t> to avoid the confusion?</a:t>
            </a:r>
          </a:p>
        </p:txBody>
      </p:sp>
      <p:sp>
        <p:nvSpPr>
          <p:cNvPr id="288781" name="Text Box 13"/>
          <p:cNvSpPr txBox="1">
            <a:spLocks noChangeArrowheads="1"/>
          </p:cNvSpPr>
          <p:nvPr/>
        </p:nvSpPr>
        <p:spPr bwMode="auto">
          <a:xfrm>
            <a:off x="5157788" y="3160713"/>
            <a:ext cx="39624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If a .h file is large (thousands </a:t>
            </a:r>
            <a:br>
              <a:rPr lang="en-US" sz="1900"/>
            </a:br>
            <a:r>
              <a:rPr lang="en-US" sz="1900"/>
              <a:t>    of lines), #including it when </a:t>
            </a:r>
            <a:br>
              <a:rPr lang="en-US" sz="1900"/>
            </a:br>
            <a:r>
              <a:rPr lang="en-US" sz="1900"/>
              <a:t>    you don’t strictly need to </a:t>
            </a:r>
            <a:br>
              <a:rPr lang="en-US" sz="1900"/>
            </a:br>
            <a:r>
              <a:rPr lang="en-US" sz="1900"/>
              <a:t>    slows down your compilation!</a:t>
            </a:r>
          </a:p>
        </p:txBody>
      </p:sp>
      <p:sp>
        <p:nvSpPr>
          <p:cNvPr id="288784" name="Rectangle 16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8785" name="Text Box 17"/>
          <p:cNvSpPr txBox="1">
            <a:spLocks noChangeArrowheads="1"/>
          </p:cNvSpPr>
          <p:nvPr/>
        </p:nvSpPr>
        <p:spPr bwMode="auto">
          <a:xfrm>
            <a:off x="5027613" y="247015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There are two reasons:</a:t>
            </a:r>
          </a:p>
        </p:txBody>
      </p:sp>
      <p:sp>
        <p:nvSpPr>
          <p:cNvPr id="288790" name="Text Box 22"/>
          <p:cNvSpPr txBox="1">
            <a:spLocks noChangeArrowheads="1"/>
          </p:cNvSpPr>
          <p:nvPr/>
        </p:nvSpPr>
        <p:spPr bwMode="auto">
          <a:xfrm>
            <a:off x="5122863" y="4516438"/>
            <a:ext cx="4021137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If two classes refer to each </a:t>
            </a:r>
            <a:br>
              <a:rPr lang="en-US" sz="1900"/>
            </a:br>
            <a:r>
              <a:rPr lang="en-US" sz="1900"/>
              <a:t>    other, and both classes try to </a:t>
            </a:r>
            <a:br>
              <a:rPr lang="en-US" sz="1900"/>
            </a:br>
            <a:r>
              <a:rPr lang="en-US" sz="1900"/>
              <a:t>    #include the other’s .H file, </a:t>
            </a:r>
            <a:br>
              <a:rPr lang="en-US" sz="1900"/>
            </a:br>
            <a:r>
              <a:rPr lang="en-US" sz="1900"/>
              <a:t>    you’ll get a compile error.</a:t>
            </a:r>
          </a:p>
        </p:txBody>
      </p:sp>
      <p:sp>
        <p:nvSpPr>
          <p:cNvPr id="288795" name="Rectangle 27"/>
          <p:cNvSpPr>
            <a:spLocks noChangeArrowheads="1"/>
          </p:cNvSpPr>
          <p:nvPr/>
        </p:nvSpPr>
        <p:spPr bwMode="auto">
          <a:xfrm>
            <a:off x="182563" y="30797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latin typeface="Courier New" pitchFamily="49" charset="0"/>
              </a:rPr>
              <a:t>{ 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 void someFunc() { ... }</a:t>
            </a:r>
          </a:p>
          <a:p>
            <a:r>
              <a:rPr lang="en-US" sz="1400" b="1">
                <a:latin typeface="Courier New" pitchFamily="49" charset="0"/>
              </a:rPr>
              <a:t>};</a:t>
            </a:r>
          </a:p>
        </p:txBody>
      </p:sp>
      <p:sp>
        <p:nvSpPr>
          <p:cNvPr id="288796" name="Rectangle 28"/>
          <p:cNvSpPr>
            <a:spLocks noChangeArrowheads="1"/>
          </p:cNvSpPr>
          <p:nvPr/>
        </p:nvSpPr>
        <p:spPr bwMode="auto">
          <a:xfrm>
            <a:off x="179388" y="30162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{ 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… // thousands of lines    </a:t>
            </a:r>
          </a:p>
          <a:p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… // thousands of lines    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288797" name="Rectangle 29"/>
          <p:cNvSpPr>
            <a:spLocks noChangeArrowheads="1"/>
          </p:cNvSpPr>
          <p:nvPr/>
        </p:nvSpPr>
        <p:spPr bwMode="auto">
          <a:xfrm>
            <a:off x="2211388" y="2012950"/>
            <a:ext cx="275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// really slow!</a:t>
            </a:r>
          </a:p>
          <a:p>
            <a:endParaRPr lang="en-US" sz="1400" b="1">
              <a:solidFill>
                <a:srgbClr val="6600CC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88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2" grpId="0"/>
      <p:bldP spid="288780" grpId="0"/>
      <p:bldP spid="288781" grpId="0"/>
      <p:bldP spid="288785" grpId="0"/>
      <p:bldP spid="288790" grpId="0"/>
      <p:bldP spid="288795" grpId="0"/>
      <p:bldP spid="288796" grpId="0"/>
      <p:bldP spid="28879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Students and Classrooms</a:t>
            </a:r>
          </a:p>
        </p:txBody>
      </p:sp>
      <p:pic>
        <p:nvPicPr>
          <p:cNvPr id="278532" name="Picture 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1914525" y="609600"/>
            <a:ext cx="5553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student knows what class he/she is in…</a:t>
            </a:r>
          </a:p>
        </p:txBody>
      </p:sp>
      <p:pic>
        <p:nvPicPr>
          <p:cNvPr id="278535" name="Picture 7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38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536" name="Picture 8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8540" name="Group 12"/>
          <p:cNvGrpSpPr>
            <a:grpSpLocks/>
          </p:cNvGrpSpPr>
          <p:nvPr/>
        </p:nvGrpSpPr>
        <p:grpSpPr bwMode="auto">
          <a:xfrm>
            <a:off x="6172200" y="1447800"/>
            <a:ext cx="2413000" cy="2362200"/>
            <a:chOff x="3888" y="912"/>
            <a:chExt cx="1520" cy="1488"/>
          </a:xfrm>
        </p:grpSpPr>
        <p:pic>
          <p:nvPicPr>
            <p:cNvPr id="278534" name="Picture 6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8" name="Text Box 10"/>
            <p:cNvSpPr txBox="1">
              <a:spLocks noChangeArrowheads="1"/>
            </p:cNvSpPr>
            <p:nvPr/>
          </p:nvSpPr>
          <p:spPr bwMode="auto">
            <a:xfrm>
              <a:off x="4752" y="912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CS 32</a:t>
              </a:r>
            </a:p>
          </p:txBody>
        </p:sp>
      </p:grpSp>
      <p:grpSp>
        <p:nvGrpSpPr>
          <p:cNvPr id="278541" name="Group 13"/>
          <p:cNvGrpSpPr>
            <a:grpSpLocks/>
          </p:cNvGrpSpPr>
          <p:nvPr/>
        </p:nvGrpSpPr>
        <p:grpSpPr bwMode="auto">
          <a:xfrm>
            <a:off x="6248400" y="3733800"/>
            <a:ext cx="2843213" cy="2514600"/>
            <a:chOff x="3936" y="2496"/>
            <a:chExt cx="1791" cy="1584"/>
          </a:xfrm>
        </p:grpSpPr>
        <p:pic>
          <p:nvPicPr>
            <p:cNvPr id="278537" name="Picture 9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64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9" name="Text Box 11"/>
            <p:cNvSpPr txBox="1">
              <a:spLocks noChangeArrowheads="1"/>
            </p:cNvSpPr>
            <p:nvPr/>
          </p:nvSpPr>
          <p:spPr bwMode="auto">
            <a:xfrm>
              <a:off x="4768" y="2496"/>
              <a:ext cx="9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Math 31b</a:t>
              </a:r>
            </a:p>
          </p:txBody>
        </p:sp>
      </p:grpSp>
      <p:pic>
        <p:nvPicPr>
          <p:cNvPr id="278542" name="Picture 1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5257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43" name="Line 15"/>
          <p:cNvSpPr>
            <a:spLocks noChangeShapeType="1"/>
          </p:cNvSpPr>
          <p:nvPr/>
        </p:nvSpPr>
        <p:spPr bwMode="auto">
          <a:xfrm flipV="1">
            <a:off x="1752600" y="2057400"/>
            <a:ext cx="4572000" cy="1524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4" name="Line 16"/>
          <p:cNvSpPr>
            <a:spLocks noChangeShapeType="1"/>
          </p:cNvSpPr>
          <p:nvPr/>
        </p:nvSpPr>
        <p:spPr bwMode="auto">
          <a:xfrm flipV="1">
            <a:off x="1752600" y="2286000"/>
            <a:ext cx="4495800" cy="10668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5" name="Line 17"/>
          <p:cNvSpPr>
            <a:spLocks noChangeShapeType="1"/>
          </p:cNvSpPr>
          <p:nvPr/>
        </p:nvSpPr>
        <p:spPr bwMode="auto">
          <a:xfrm>
            <a:off x="1676400" y="44958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6" name="Line 18"/>
          <p:cNvSpPr>
            <a:spLocks noChangeShapeType="1"/>
          </p:cNvSpPr>
          <p:nvPr/>
        </p:nvSpPr>
        <p:spPr bwMode="auto">
          <a:xfrm flipV="1">
            <a:off x="1676400" y="51816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7" name="Text Box 19"/>
          <p:cNvSpPr txBox="1">
            <a:spLocks noChangeArrowheads="1"/>
          </p:cNvSpPr>
          <p:nvPr/>
        </p:nvSpPr>
        <p:spPr bwMode="auto">
          <a:xfrm>
            <a:off x="2189163" y="1050925"/>
            <a:ext cx="5049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class has a roster of its students…</a:t>
            </a:r>
          </a:p>
        </p:txBody>
      </p:sp>
      <p:pic>
        <p:nvPicPr>
          <p:cNvPr id="278549" name="Picture 21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50" name="Text Box 22"/>
          <p:cNvSpPr txBox="1">
            <a:spLocks noChangeArrowheads="1"/>
          </p:cNvSpPr>
          <p:nvPr/>
        </p:nvSpPr>
        <p:spPr bwMode="auto">
          <a:xfrm>
            <a:off x="228600" y="2057400"/>
            <a:ext cx="855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Kerry</a:t>
            </a:r>
          </a:p>
        </p:txBody>
      </p:sp>
      <p:sp>
        <p:nvSpPr>
          <p:cNvPr id="278551" name="Text Box 23"/>
          <p:cNvSpPr txBox="1">
            <a:spLocks noChangeArrowheads="1"/>
          </p:cNvSpPr>
          <p:nvPr/>
        </p:nvSpPr>
        <p:spPr bwMode="auto">
          <a:xfrm>
            <a:off x="334963" y="3200400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Cyril</a:t>
            </a:r>
          </a:p>
        </p:txBody>
      </p:sp>
      <p:sp>
        <p:nvSpPr>
          <p:cNvPr id="278552" name="Text Box 24"/>
          <p:cNvSpPr txBox="1">
            <a:spLocks noChangeArrowheads="1"/>
          </p:cNvSpPr>
          <p:nvPr/>
        </p:nvSpPr>
        <p:spPr bwMode="auto">
          <a:xfrm>
            <a:off x="304800" y="419100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Lydia</a:t>
            </a:r>
          </a:p>
        </p:txBody>
      </p:sp>
      <p:sp>
        <p:nvSpPr>
          <p:cNvPr id="278553" name="Text Box 25"/>
          <p:cNvSpPr txBox="1">
            <a:spLocks noChangeArrowheads="1"/>
          </p:cNvSpPr>
          <p:nvPr/>
        </p:nvSpPr>
        <p:spPr bwMode="auto">
          <a:xfrm>
            <a:off x="457200" y="5410200"/>
            <a:ext cx="579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Hal</a:t>
            </a:r>
          </a:p>
        </p:txBody>
      </p:sp>
      <p:sp>
        <p:nvSpPr>
          <p:cNvPr id="278554" name="Text Box 26"/>
          <p:cNvSpPr txBox="1">
            <a:spLocks noChangeArrowheads="1"/>
          </p:cNvSpPr>
          <p:nvPr/>
        </p:nvSpPr>
        <p:spPr bwMode="auto">
          <a:xfrm>
            <a:off x="5105400" y="3048000"/>
            <a:ext cx="78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Kerry</a:t>
            </a:r>
          </a:p>
        </p:txBody>
      </p:sp>
      <p:sp>
        <p:nvSpPr>
          <p:cNvPr id="278555" name="Line 27"/>
          <p:cNvSpPr>
            <a:spLocks noChangeShapeType="1"/>
          </p:cNvSpPr>
          <p:nvPr/>
        </p:nvSpPr>
        <p:spPr bwMode="auto">
          <a:xfrm flipH="1" flipV="1">
            <a:off x="1828800" y="23622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56" name="Text Box 28"/>
          <p:cNvSpPr txBox="1">
            <a:spLocks noChangeArrowheads="1"/>
          </p:cNvSpPr>
          <p:nvPr/>
        </p:nvSpPr>
        <p:spPr bwMode="auto">
          <a:xfrm>
            <a:off x="5105400" y="3367088"/>
            <a:ext cx="676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Cyril</a:t>
            </a:r>
          </a:p>
        </p:txBody>
      </p:sp>
      <p:sp>
        <p:nvSpPr>
          <p:cNvPr id="278557" name="Line 29"/>
          <p:cNvSpPr>
            <a:spLocks noChangeShapeType="1"/>
          </p:cNvSpPr>
          <p:nvPr/>
        </p:nvSpPr>
        <p:spPr bwMode="auto">
          <a:xfrm flipH="1" flipV="1">
            <a:off x="1828800" y="35052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8558" name="Picture 30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102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8559" name="Text Box 31"/>
          <p:cNvSpPr txBox="1">
            <a:spLocks noChangeArrowheads="1"/>
          </p:cNvSpPr>
          <p:nvPr/>
        </p:nvSpPr>
        <p:spPr bwMode="auto">
          <a:xfrm>
            <a:off x="5181600" y="5486400"/>
            <a:ext cx="744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Lydia</a:t>
            </a:r>
          </a:p>
        </p:txBody>
      </p:sp>
      <p:sp>
        <p:nvSpPr>
          <p:cNvPr id="278560" name="Line 32"/>
          <p:cNvSpPr>
            <a:spLocks noChangeShapeType="1"/>
          </p:cNvSpPr>
          <p:nvPr/>
        </p:nvSpPr>
        <p:spPr bwMode="auto">
          <a:xfrm flipH="1" flipV="1">
            <a:off x="1905000" y="48006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1" name="Text Box 33"/>
          <p:cNvSpPr txBox="1">
            <a:spLocks noChangeArrowheads="1"/>
          </p:cNvSpPr>
          <p:nvPr/>
        </p:nvSpPr>
        <p:spPr bwMode="auto">
          <a:xfrm>
            <a:off x="5181600" y="5805488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Hal</a:t>
            </a:r>
          </a:p>
        </p:txBody>
      </p:sp>
      <p:sp>
        <p:nvSpPr>
          <p:cNvPr id="278562" name="Line 34"/>
          <p:cNvSpPr>
            <a:spLocks noChangeShapeType="1"/>
          </p:cNvSpPr>
          <p:nvPr/>
        </p:nvSpPr>
        <p:spPr bwMode="auto">
          <a:xfrm flipH="1" flipV="1">
            <a:off x="1905000" y="59436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3" name="Text Box 35"/>
          <p:cNvSpPr txBox="1">
            <a:spLocks noChangeArrowheads="1"/>
          </p:cNvSpPr>
          <p:nvPr/>
        </p:nvSpPr>
        <p:spPr bwMode="auto">
          <a:xfrm>
            <a:off x="671513" y="6384925"/>
            <a:ext cx="744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These type of </a:t>
            </a:r>
            <a:r>
              <a:rPr lang="en-US">
                <a:solidFill>
                  <a:srgbClr val="6600CC"/>
                </a:solidFill>
              </a:rPr>
              <a:t>cyclical relationships</a:t>
            </a:r>
            <a:r>
              <a:rPr lang="en-US"/>
              <a:t> cause #include problems!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7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7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3" grpId="0"/>
      <p:bldP spid="278543" grpId="0" animBg="1"/>
      <p:bldP spid="278544" grpId="0" animBg="1"/>
      <p:bldP spid="278545" grpId="0" animBg="1"/>
      <p:bldP spid="278546" grpId="0" animBg="1"/>
      <p:bldP spid="278547" grpId="0"/>
      <p:bldP spid="278550" grpId="0"/>
      <p:bldP spid="278551" grpId="0"/>
      <p:bldP spid="278552" grpId="0"/>
      <p:bldP spid="278553" grpId="0"/>
      <p:bldP spid="278554" grpId="0"/>
      <p:bldP spid="278555" grpId="0" animBg="1"/>
      <p:bldP spid="278556" grpId="0"/>
      <p:bldP spid="278557" grpId="0" animBg="1"/>
      <p:bldP spid="278559" grpId="0"/>
      <p:bldP spid="278560" grpId="0" animBg="1"/>
      <p:bldP spid="278561" grpId="0"/>
      <p:bldP spid="278562" grpId="0" animBg="1"/>
      <p:bldP spid="27856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50" name="Text Box 26"/>
          <p:cNvSpPr txBox="1">
            <a:spLocks noChangeArrowheads="1"/>
          </p:cNvSpPr>
          <p:nvPr/>
        </p:nvSpPr>
        <p:spPr bwMode="auto">
          <a:xfrm>
            <a:off x="533400" y="609600"/>
            <a:ext cx="8077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And here we have the </a:t>
            </a:r>
            <a:r>
              <a:rPr lang="en-US">
                <a:solidFill>
                  <a:schemeClr val="accent2"/>
                </a:solidFill>
              </a:rPr>
              <a:t>Student</a:t>
            </a:r>
            <a:r>
              <a:rPr lang="en-US"/>
              <a:t> class. Note that each Student knows which classroom he or she is in…</a:t>
            </a:r>
          </a:p>
        </p:txBody>
      </p:sp>
      <p:sp>
        <p:nvSpPr>
          <p:cNvPr id="257040" name="Text Box 16"/>
          <p:cNvSpPr txBox="1">
            <a:spLocks noChangeArrowheads="1"/>
          </p:cNvSpPr>
          <p:nvPr/>
        </p:nvSpPr>
        <p:spPr bwMode="auto">
          <a:xfrm>
            <a:off x="381000" y="642938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8080"/>
                </a:solidFill>
              </a:rPr>
              <a:t>ClassRoom</a:t>
            </a:r>
            <a:r>
              <a:rPr lang="en-US"/>
              <a:t> class refers to the Student class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chemeClr val="accent2"/>
                </a:solidFill>
              </a:rPr>
              <a:t>includes Student.h</a:t>
            </a:r>
          </a:p>
        </p:txBody>
      </p:sp>
      <p:sp>
        <p:nvSpPr>
          <p:cNvPr id="257045" name="Text Box 21"/>
          <p:cNvSpPr txBox="1">
            <a:spLocks noChangeArrowheads="1"/>
          </p:cNvSpPr>
          <p:nvPr/>
        </p:nvSpPr>
        <p:spPr bwMode="auto">
          <a:xfrm>
            <a:off x="533400" y="685800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00CC"/>
                </a:solidFill>
              </a:rPr>
              <a:t>Student</a:t>
            </a:r>
            <a:r>
              <a:rPr lang="en-US"/>
              <a:t> class refers to the classroom class,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rgbClr val="006600"/>
                </a:solidFill>
              </a:rPr>
              <a:t>includes ClassRoom.h</a:t>
            </a:r>
            <a:r>
              <a:rPr lang="en-US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257027" name="Text Box 3"/>
          <p:cNvSpPr txBox="1">
            <a:spLocks noChangeArrowheads="1"/>
          </p:cNvSpPr>
          <p:nvPr/>
        </p:nvSpPr>
        <p:spPr bwMode="auto">
          <a:xfrm>
            <a:off x="685800" y="762000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we have a </a:t>
            </a:r>
            <a:r>
              <a:rPr lang="en-US">
                <a:solidFill>
                  <a:srgbClr val="006600"/>
                </a:solidFill>
              </a:rPr>
              <a:t>ClassRoom</a:t>
            </a:r>
            <a:r>
              <a:rPr lang="en-US"/>
              <a:t> class that holds a bunch of </a:t>
            </a:r>
            <a:r>
              <a:rPr lang="en-US">
                <a:solidFill>
                  <a:schemeClr val="accent2"/>
                </a:solidFill>
              </a:rPr>
              <a:t>Students</a:t>
            </a:r>
            <a:r>
              <a:rPr lang="en-US"/>
              <a:t>…</a:t>
            </a:r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57028" name="Group 4"/>
          <p:cNvGrpSpPr>
            <a:grpSpLocks/>
          </p:cNvGrpSpPr>
          <p:nvPr/>
        </p:nvGrpSpPr>
        <p:grpSpPr bwMode="auto">
          <a:xfrm>
            <a:off x="381000" y="1371600"/>
            <a:ext cx="4191000" cy="2857500"/>
            <a:chOff x="3803" y="554"/>
            <a:chExt cx="1823" cy="1800"/>
          </a:xfrm>
        </p:grpSpPr>
        <p:sp>
          <p:nvSpPr>
            <p:cNvPr id="25702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7031" name="Group 7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57032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3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57034" name="Group 10"/>
          <p:cNvGrpSpPr>
            <a:grpSpLocks/>
          </p:cNvGrpSpPr>
          <p:nvPr/>
        </p:nvGrpSpPr>
        <p:grpSpPr bwMode="auto">
          <a:xfrm>
            <a:off x="381000" y="4476750"/>
            <a:ext cx="4191000" cy="2216150"/>
            <a:chOff x="3803" y="554"/>
            <a:chExt cx="1823" cy="1396"/>
          </a:xfrm>
        </p:grpSpPr>
        <p:sp>
          <p:nvSpPr>
            <p:cNvPr id="257035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6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grpSp>
        <p:nvGrpSpPr>
          <p:cNvPr id="257037" name="Group 13"/>
          <p:cNvGrpSpPr>
            <a:grpSpLocks/>
          </p:cNvGrpSpPr>
          <p:nvPr/>
        </p:nvGrpSpPr>
        <p:grpSpPr bwMode="auto">
          <a:xfrm>
            <a:off x="4876800" y="4476750"/>
            <a:ext cx="4114800" cy="2216150"/>
            <a:chOff x="3803" y="554"/>
            <a:chExt cx="1823" cy="1396"/>
          </a:xfrm>
        </p:grpSpPr>
        <p:sp>
          <p:nvSpPr>
            <p:cNvPr id="257038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r>
                <a:rPr lang="en-US" sz="1600" b="1">
                  <a:latin typeface="Courier New" pitchFamily="49" charset="0"/>
                </a:rPr>
                <a:t/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9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  <p:sp>
        <p:nvSpPr>
          <p:cNvPr id="257043" name="Rectangle 19"/>
          <p:cNvSpPr>
            <a:spLocks noChangeArrowheads="1"/>
          </p:cNvSpPr>
          <p:nvPr/>
        </p:nvSpPr>
        <p:spPr bwMode="auto">
          <a:xfrm>
            <a:off x="5349875" y="36576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4" name="Rectangle 20"/>
          <p:cNvSpPr>
            <a:spLocks noChangeArrowheads="1"/>
          </p:cNvSpPr>
          <p:nvPr/>
        </p:nvSpPr>
        <p:spPr bwMode="auto">
          <a:xfrm>
            <a:off x="4976813" y="179705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6" name="Rectangle 22"/>
          <p:cNvSpPr>
            <a:spLocks noChangeArrowheads="1"/>
          </p:cNvSpPr>
          <p:nvPr/>
        </p:nvSpPr>
        <p:spPr bwMode="auto">
          <a:xfrm>
            <a:off x="762000" y="3663950"/>
            <a:ext cx="2624138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49" name="Rectangle 25"/>
          <p:cNvSpPr>
            <a:spLocks noChangeArrowheads="1"/>
          </p:cNvSpPr>
          <p:nvPr/>
        </p:nvSpPr>
        <p:spPr bwMode="auto">
          <a:xfrm>
            <a:off x="533400" y="1808163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52" name="Text Box 28"/>
          <p:cNvSpPr txBox="1">
            <a:spLocks noChangeArrowheads="1"/>
          </p:cNvSpPr>
          <p:nvPr/>
        </p:nvSpPr>
        <p:spPr bwMode="auto">
          <a:xfrm>
            <a:off x="695325" y="763588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Do you see the problem?</a:t>
            </a:r>
          </a:p>
        </p:txBody>
      </p:sp>
      <p:sp>
        <p:nvSpPr>
          <p:cNvPr id="257053" name="Line 29"/>
          <p:cNvSpPr>
            <a:spLocks noChangeShapeType="1"/>
          </p:cNvSpPr>
          <p:nvPr/>
        </p:nvSpPr>
        <p:spPr bwMode="auto">
          <a:xfrm flipH="1" flipV="1">
            <a:off x="2328863" y="2090738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7054" name="Line 30"/>
          <p:cNvSpPr>
            <a:spLocks noChangeShapeType="1"/>
          </p:cNvSpPr>
          <p:nvPr/>
        </p:nvSpPr>
        <p:spPr bwMode="auto">
          <a:xfrm flipH="1" flipV="1">
            <a:off x="7053263" y="2082800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5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5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50" grpId="0"/>
      <p:bldP spid="257050" grpId="1"/>
      <p:bldP spid="257040" grpId="0"/>
      <p:bldP spid="257040" grpId="1"/>
      <p:bldP spid="257045" grpId="0"/>
      <p:bldP spid="257045" grpId="1"/>
      <p:bldP spid="257027" grpId="0"/>
      <p:bldP spid="257027" grpId="1"/>
      <p:bldP spid="257043" grpId="0" animBg="1"/>
      <p:bldP spid="257043" grpId="1" animBg="1"/>
      <p:bldP spid="257043" grpId="2" animBg="1"/>
      <p:bldP spid="257043" grpId="3" animBg="1"/>
      <p:bldP spid="257044" grpId="0" animBg="1"/>
      <p:bldP spid="257044" grpId="1" animBg="1"/>
      <p:bldP spid="257046" grpId="0" animBg="1"/>
      <p:bldP spid="257046" grpId="1" animBg="1"/>
      <p:bldP spid="257046" grpId="2" animBg="1"/>
      <p:bldP spid="257046" grpId="3" animBg="1"/>
      <p:bldP spid="257049" grpId="0" animBg="1"/>
      <p:bldP spid="257049" grpId="1" animBg="1"/>
      <p:bldP spid="257052" grpId="0"/>
      <p:bldP spid="257052" grpId="1"/>
      <p:bldP spid="257053" grpId="0" animBg="1"/>
      <p:bldP spid="257053" grpId="1" animBg="1"/>
      <p:bldP spid="257054" grpId="0" animBg="1"/>
      <p:bldP spid="257054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22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90823" name="Group 7"/>
          <p:cNvGrpSpPr>
            <a:grpSpLocks/>
          </p:cNvGrpSpPr>
          <p:nvPr/>
        </p:nvGrpSpPr>
        <p:grpSpPr bwMode="auto">
          <a:xfrm>
            <a:off x="4791075" y="804863"/>
            <a:ext cx="4191000" cy="2949575"/>
            <a:chOff x="3803" y="554"/>
            <a:chExt cx="1823" cy="1858"/>
          </a:xfrm>
        </p:grpSpPr>
        <p:sp>
          <p:nvSpPr>
            <p:cNvPr id="290824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5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90826" name="Group 10"/>
          <p:cNvGrpSpPr>
            <a:grpSpLocks/>
          </p:cNvGrpSpPr>
          <p:nvPr/>
        </p:nvGrpSpPr>
        <p:grpSpPr bwMode="auto">
          <a:xfrm>
            <a:off x="4883150" y="3827463"/>
            <a:ext cx="4114800" cy="2857500"/>
            <a:chOff x="3803" y="554"/>
            <a:chExt cx="1823" cy="1800"/>
          </a:xfrm>
        </p:grpSpPr>
        <p:sp>
          <p:nvSpPr>
            <p:cNvPr id="2908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90829" name="Group 13"/>
          <p:cNvGrpSpPr>
            <a:grpSpLocks/>
          </p:cNvGrpSpPr>
          <p:nvPr/>
        </p:nvGrpSpPr>
        <p:grpSpPr bwMode="auto">
          <a:xfrm>
            <a:off x="381000" y="600075"/>
            <a:ext cx="4191000" cy="6380163"/>
            <a:chOff x="3803" y="554"/>
            <a:chExt cx="1823" cy="3936"/>
          </a:xfrm>
        </p:grpSpPr>
        <p:sp>
          <p:nvSpPr>
            <p:cNvPr id="290830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68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 dirty="0">
                  <a:latin typeface="Courier New" pitchFamily="49" charset="0"/>
                </a:rPr>
                <a:t> </a:t>
              </a: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r>
                <a:rPr lang="en-US" sz="1600" b="1" dirty="0" err="1">
                  <a:latin typeface="Courier New" pitchFamily="49" charset="0"/>
                </a:rPr>
                <a:t>int</a:t>
              </a:r>
              <a:r>
                <a:rPr lang="en-US" sz="16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sz="1600" b="1" dirty="0">
                  <a:latin typeface="Courier New" pitchFamily="49" charset="0"/>
                </a:rPr>
                <a:t>   Student </a:t>
              </a:r>
              <a:r>
                <a:rPr lang="en-US" sz="1600" b="1" dirty="0" err="1">
                  <a:latin typeface="Courier New" pitchFamily="49" charset="0"/>
                </a:rPr>
                <a:t>david</a:t>
              </a:r>
              <a:r>
                <a:rPr lang="en-US" sz="1600" b="1" dirty="0">
                  <a:latin typeface="Courier New" pitchFamily="49" charset="0"/>
                </a:rPr>
                <a:t>;</a:t>
              </a:r>
            </a:p>
            <a:p>
              <a:r>
                <a:rPr lang="en-US" sz="1600" b="1" dirty="0">
                  <a:latin typeface="Courier New" pitchFamily="49" charset="0"/>
                </a:rPr>
                <a:t>   …</a:t>
              </a:r>
            </a:p>
            <a:p>
              <a:r>
                <a:rPr lang="en-US" sz="1600" b="1" dirty="0">
                  <a:latin typeface="Courier New" pitchFamily="49" charset="0"/>
                </a:rPr>
                <a:t>}</a:t>
              </a:r>
            </a:p>
            <a:p>
              <a:endParaRPr lang="en-US" sz="1600" b="1" dirty="0">
                <a:latin typeface="Courier New" pitchFamily="49" charset="0"/>
              </a:endParaRPr>
            </a:p>
          </p:txBody>
        </p:sp>
        <p:sp>
          <p:nvSpPr>
            <p:cNvPr id="290831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601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main.cpp</a:t>
              </a:r>
            </a:p>
          </p:txBody>
        </p:sp>
      </p:grpSp>
      <p:sp>
        <p:nvSpPr>
          <p:cNvPr id="290845" name="Rectangle 29"/>
          <p:cNvSpPr>
            <a:spLocks noChangeArrowheads="1"/>
          </p:cNvSpPr>
          <p:nvPr/>
        </p:nvSpPr>
        <p:spPr bwMode="auto">
          <a:xfrm>
            <a:off x="541338" y="5402263"/>
            <a:ext cx="3708400" cy="1244600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0840" name="Rectangle 24"/>
          <p:cNvSpPr>
            <a:spLocks noChangeArrowheads="1"/>
          </p:cNvSpPr>
          <p:nvPr/>
        </p:nvSpPr>
        <p:spPr bwMode="auto">
          <a:xfrm>
            <a:off x="473075" y="1030288"/>
            <a:ext cx="2628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1" name="Rectangle 25"/>
          <p:cNvSpPr>
            <a:spLocks noChangeArrowheads="1"/>
          </p:cNvSpPr>
          <p:nvPr/>
        </p:nvSpPr>
        <p:spPr bwMode="auto">
          <a:xfrm>
            <a:off x="4879975" y="1217613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2" name="Rectangle 26"/>
          <p:cNvSpPr>
            <a:spLocks noChangeArrowheads="1"/>
          </p:cNvSpPr>
          <p:nvPr/>
        </p:nvSpPr>
        <p:spPr bwMode="auto">
          <a:xfrm>
            <a:off x="4878388" y="12192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3" name="Rectangle 27"/>
          <p:cNvSpPr>
            <a:spLocks noChangeArrowheads="1"/>
          </p:cNvSpPr>
          <p:nvPr/>
        </p:nvSpPr>
        <p:spPr bwMode="auto">
          <a:xfrm>
            <a:off x="4967288" y="42418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4" name="Rectangle 28"/>
          <p:cNvSpPr>
            <a:spLocks noChangeArrowheads="1"/>
          </p:cNvSpPr>
          <p:nvPr/>
        </p:nvSpPr>
        <p:spPr bwMode="auto">
          <a:xfrm>
            <a:off x="4970463" y="4627563"/>
            <a:ext cx="45720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...</a:t>
            </a:r>
          </a:p>
          <a:p>
            <a:r>
              <a:rPr lang="en-US" sz="1600" b="1">
                <a:latin typeface="Courier New" pitchFamily="49" charset="0"/>
              </a:rPr>
              <a:t> </a:t>
            </a:r>
            <a:endParaRPr lang="en-US" sz="1600" b="1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 Student m_studs[100];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8" name="Rectangle 32"/>
          <p:cNvSpPr>
            <a:spLocks noChangeArrowheads="1"/>
          </p:cNvSpPr>
          <p:nvPr/>
        </p:nvSpPr>
        <p:spPr bwMode="auto">
          <a:xfrm>
            <a:off x="4878388" y="121602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9" name="Rectangle 33"/>
          <p:cNvSpPr>
            <a:spLocks noChangeArrowheads="1"/>
          </p:cNvSpPr>
          <p:nvPr/>
        </p:nvSpPr>
        <p:spPr bwMode="auto">
          <a:xfrm>
            <a:off x="4876800" y="1217613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50" name="AutoShape 34"/>
          <p:cNvSpPr>
            <a:spLocks noChangeArrowheads="1"/>
          </p:cNvSpPr>
          <p:nvPr/>
        </p:nvSpPr>
        <p:spPr bwMode="auto">
          <a:xfrm>
            <a:off x="1992660" y="1766244"/>
            <a:ext cx="5453962" cy="3476327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400" dirty="0"/>
              <a:t>The compiler will keep </a:t>
            </a:r>
            <a:br>
              <a:rPr lang="en-US" sz="2400" dirty="0"/>
            </a:br>
            <a:r>
              <a:rPr lang="en-US" sz="2400" dirty="0"/>
              <a:t>going forever</a:t>
            </a:r>
            <a:r>
              <a:rPr lang="en-US" sz="2400" dirty="0" smtClean="0"/>
              <a:t>!!!!!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(oh, and adding Include Guards</a:t>
            </a:r>
            <a:br>
              <a:rPr lang="en-US" sz="2400" dirty="0" smtClean="0"/>
            </a:br>
            <a:r>
              <a:rPr lang="en-US" sz="2400" dirty="0" smtClean="0"/>
              <a:t>doesn’t solve the underlying</a:t>
            </a:r>
          </a:p>
          <a:p>
            <a:pPr algn="ctr"/>
            <a:r>
              <a:rPr lang="en-US" sz="2400" dirty="0" smtClean="0"/>
              <a:t>problem either!)</a:t>
            </a:r>
            <a:endParaRPr lang="en-US" sz="2400" dirty="0"/>
          </a:p>
          <a:p>
            <a:pPr algn="ctr"/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08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7407E-6 L -0.48698 -0.0629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90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-0.06296 L -0.48698 0.213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-0.49722 -0.4925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61" y="-2463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-0.5007 -0.467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5" y="-234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0.21366 L -0.48802 0.516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51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88 -0.48981 L -0.49705 -0.2041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428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90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90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648 L -0.4868 -0.0627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0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45" grpId="0" animBg="1"/>
      <p:bldP spid="290840" grpId="0"/>
      <p:bldP spid="290841" grpId="0"/>
      <p:bldP spid="290841" grpId="1"/>
      <p:bldP spid="290841" grpId="2"/>
      <p:bldP spid="290842" grpId="0"/>
      <p:bldP spid="290842" grpId="1"/>
      <p:bldP spid="290843" grpId="0"/>
      <p:bldP spid="290843" grpId="1"/>
      <p:bldP spid="290844" grpId="0"/>
      <p:bldP spid="290844" grpId="1"/>
      <p:bldP spid="290848" grpId="0"/>
      <p:bldP spid="290849" grpId="0"/>
      <p:bldP spid="29085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97" name="Text Box 25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59098" name="Text Box 26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#1:</a:t>
            </a:r>
            <a:r>
              <a:rPr lang="en-US"/>
              <a:t> </a:t>
            </a:r>
            <a:br>
              <a:rPr lang="en-US"/>
            </a:br>
            <a:r>
              <a:rPr lang="en-US"/>
              <a:t>Look at the two class definitions in your .h files.  At least one of them should NOT need the full #include.</a:t>
            </a:r>
          </a:p>
        </p:txBody>
      </p:sp>
      <p:sp>
        <p:nvSpPr>
          <p:cNvPr id="259099" name="Text Box 27"/>
          <p:cNvSpPr txBox="1">
            <a:spLocks noChangeArrowheads="1"/>
          </p:cNvSpPr>
          <p:nvPr/>
        </p:nvSpPr>
        <p:spPr bwMode="auto">
          <a:xfrm>
            <a:off x="457200" y="1905000"/>
            <a:ext cx="8305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Question: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/>
              <a:t>Which of our two classes doesn’t need the full #include? Why?</a:t>
            </a:r>
          </a:p>
        </p:txBody>
      </p:sp>
      <p:grpSp>
        <p:nvGrpSpPr>
          <p:cNvPr id="259100" name="Group 28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59101" name="Text Box 2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2" name="Text Box 30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9103" name="Group 31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59104" name="Text Box 3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5" name="Text Box 3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59106" name="AutoShape 34"/>
          <p:cNvSpPr>
            <a:spLocks noChangeArrowheads="1"/>
          </p:cNvSpPr>
          <p:nvPr/>
        </p:nvSpPr>
        <p:spPr bwMode="auto">
          <a:xfrm flipH="1">
            <a:off x="5562600" y="2514600"/>
            <a:ext cx="3429000" cy="1295400"/>
          </a:xfrm>
          <a:prstGeom prst="wedgeRoundRectCallout">
            <a:avLst>
              <a:gd name="adj1" fmla="val -3426"/>
              <a:gd name="adj2" fmla="val 220588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defines actual </a:t>
            </a:r>
            <a:r>
              <a:rPr lang="en-US" sz="1800">
                <a:solidFill>
                  <a:srgbClr val="0000CC"/>
                </a:solidFill>
              </a:rPr>
              <a:t>Student variables</a:t>
            </a:r>
            <a:r>
              <a:rPr lang="en-US" sz="1800"/>
              <a:t>… It therefore requires the full class definition to work!</a:t>
            </a:r>
          </a:p>
        </p:txBody>
      </p:sp>
      <p:sp>
        <p:nvSpPr>
          <p:cNvPr id="259108" name="AutoShape 36"/>
          <p:cNvSpPr>
            <a:spLocks noChangeArrowheads="1"/>
          </p:cNvSpPr>
          <p:nvPr/>
        </p:nvSpPr>
        <p:spPr bwMode="auto">
          <a:xfrm>
            <a:off x="1100138" y="2058988"/>
            <a:ext cx="4225925" cy="1827212"/>
          </a:xfrm>
          <a:prstGeom prst="wedgeRoundRectCallout">
            <a:avLst>
              <a:gd name="adj1" fmla="val -23366"/>
              <a:gd name="adj2" fmla="val 17198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</a:t>
            </a:r>
            <a:r>
              <a:rPr lang="en-US" sz="1800">
                <a:solidFill>
                  <a:srgbClr val="FF0000"/>
                </a:solidFill>
              </a:rPr>
              <a:t>JUST</a:t>
            </a:r>
            <a:r>
              <a:rPr lang="en-US" sz="2400"/>
              <a:t> </a:t>
            </a:r>
            <a:r>
              <a:rPr lang="en-US" sz="1800"/>
              <a:t>defines a </a:t>
            </a:r>
            <a:r>
              <a:rPr lang="en-US" sz="1800">
                <a:solidFill>
                  <a:srgbClr val="0000CC"/>
                </a:solidFill>
              </a:rPr>
              <a:t>pointer to a ClassRoom. </a:t>
            </a:r>
            <a:r>
              <a:rPr lang="en-US" sz="1800"/>
              <a:t>It does NOT hold a full ClassRoom variable and therefore doesn’t require the full class definition here!!!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98" grpId="0"/>
      <p:bldP spid="259098" grpId="1"/>
      <p:bldP spid="259099" grpId="0"/>
      <p:bldP spid="259099" grpId="1"/>
      <p:bldP spid="259106" grpId="0" animBg="1"/>
      <p:bldP spid="259106" grpId="1" animBg="1"/>
      <p:bldP spid="259108" grpId="0" animBg="1"/>
      <p:bldP spid="259108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149" name="Group 29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61150" name="Text Box 3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51" name="Text Box 31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sp>
        <p:nvSpPr>
          <p:cNvPr id="261122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61123" name="Text Box 3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#2:</a:t>
            </a:r>
            <a:r>
              <a:rPr lang="en-US"/>
              <a:t> </a:t>
            </a:r>
            <a:br>
              <a:rPr lang="en-US"/>
            </a:br>
            <a:r>
              <a:rPr lang="en-US"/>
              <a:t>Take the class that does NOT require the full #include </a:t>
            </a:r>
            <a:br>
              <a:rPr lang="en-US"/>
            </a:br>
            <a:r>
              <a:rPr lang="en-US"/>
              <a:t>(forget the other one) and update its header file:</a:t>
            </a:r>
          </a:p>
        </p:txBody>
      </p:sp>
      <p:sp>
        <p:nvSpPr>
          <p:cNvPr id="261124" name="Text Box 4"/>
          <p:cNvSpPr txBox="1">
            <a:spLocks noChangeArrowheads="1"/>
          </p:cNvSpPr>
          <p:nvPr/>
        </p:nvSpPr>
        <p:spPr bwMode="auto">
          <a:xfrm>
            <a:off x="457200" y="1905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Replace the </a:t>
            </a:r>
            <a:r>
              <a:rPr lang="en-US">
                <a:solidFill>
                  <a:srgbClr val="FF0000"/>
                </a:solidFill>
              </a:rPr>
              <a:t>#include “XXXX.h” </a:t>
            </a:r>
            <a:r>
              <a:rPr lang="en-US">
                <a:solidFill>
                  <a:srgbClr val="0000CC"/>
                </a:solidFill>
              </a:rPr>
              <a:t>statement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>
                <a:solidFill>
                  <a:srgbClr val="0000CC"/>
                </a:solidFill>
              </a:rPr>
              <a:t>with the following: </a:t>
            </a:r>
            <a:r>
              <a:rPr lang="en-US">
                <a:solidFill>
                  <a:srgbClr val="FF0000"/>
                </a:solidFill>
              </a:rPr>
              <a:t>class YYY;</a:t>
            </a:r>
          </a:p>
          <a:p>
            <a:pPr algn="ctr"/>
            <a:r>
              <a:rPr lang="en-US">
                <a:solidFill>
                  <a:srgbClr val="0000CC"/>
                </a:solidFill>
              </a:rPr>
              <a:t>Where </a:t>
            </a:r>
            <a:r>
              <a:rPr lang="en-US">
                <a:solidFill>
                  <a:srgbClr val="FF0000"/>
                </a:solidFill>
              </a:rPr>
              <a:t>YYY </a:t>
            </a:r>
            <a:r>
              <a:rPr lang="en-US">
                <a:solidFill>
                  <a:srgbClr val="0000CC"/>
                </a:solidFill>
              </a:rPr>
              <a:t>is the other class name (e.g., </a:t>
            </a:r>
            <a:r>
              <a:rPr lang="en-US">
                <a:solidFill>
                  <a:srgbClr val="FF0000"/>
                </a:solidFill>
              </a:rPr>
              <a:t>ClassRoom</a:t>
            </a:r>
            <a:r>
              <a:rPr lang="en-US">
                <a:solidFill>
                  <a:srgbClr val="0000CC"/>
                </a:solidFill>
              </a:rPr>
              <a:t>).</a:t>
            </a:r>
            <a:endParaRPr lang="en-US"/>
          </a:p>
        </p:txBody>
      </p:sp>
      <p:sp>
        <p:nvSpPr>
          <p:cNvPr id="261134" name="Text Box 14"/>
          <p:cNvSpPr txBox="1">
            <a:spLocks noChangeArrowheads="1"/>
          </p:cNvSpPr>
          <p:nvPr/>
        </p:nvSpPr>
        <p:spPr bwMode="auto">
          <a:xfrm>
            <a:off x="533400" y="4114800"/>
            <a:ext cx="31242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1137" name="Rectangle 17"/>
          <p:cNvSpPr>
            <a:spLocks noChangeArrowheads="1"/>
          </p:cNvSpPr>
          <p:nvPr/>
        </p:nvSpPr>
        <p:spPr bwMode="auto">
          <a:xfrm>
            <a:off x="473075" y="4090988"/>
            <a:ext cx="1941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class ClassRoom;</a:t>
            </a:r>
          </a:p>
        </p:txBody>
      </p:sp>
      <p:sp>
        <p:nvSpPr>
          <p:cNvPr id="261138" name="Text Box 18"/>
          <p:cNvSpPr txBox="1">
            <a:spLocks noChangeArrowheads="1"/>
          </p:cNvSpPr>
          <p:nvPr/>
        </p:nvSpPr>
        <p:spPr bwMode="auto">
          <a:xfrm>
            <a:off x="5029200" y="3641725"/>
            <a:ext cx="35052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>
              <a:solidFill>
                <a:srgbClr val="0000CC"/>
              </a:solidFill>
            </a:endParaRPr>
          </a:p>
          <a:p>
            <a:pPr algn="ctr"/>
            <a:r>
              <a:rPr lang="en-US"/>
              <a:t>“Hey Compiler, there’s another class called ‘ClassRoom’ but we’re not going to tell you exactly what it looks like just yet.”</a:t>
            </a:r>
          </a:p>
        </p:txBody>
      </p:sp>
      <p:grpSp>
        <p:nvGrpSpPr>
          <p:cNvPr id="261146" name="Group 26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61147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48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61139" name="AutoShape 19"/>
          <p:cNvSpPr>
            <a:spLocks noChangeArrowheads="1"/>
          </p:cNvSpPr>
          <p:nvPr/>
        </p:nvSpPr>
        <p:spPr bwMode="auto">
          <a:xfrm flipH="1">
            <a:off x="4460875" y="3471863"/>
            <a:ext cx="4378325" cy="2852737"/>
          </a:xfrm>
          <a:prstGeom prst="wedgeRoundRectCallout">
            <a:avLst>
              <a:gd name="adj1" fmla="val -57329"/>
              <a:gd name="adj2" fmla="val 6786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“Alright smartypants, I’ll trust you.</a:t>
            </a:r>
            <a:br>
              <a:rPr lang="en-US" sz="1800"/>
            </a:br>
            <a:endParaRPr lang="en-US" sz="1000"/>
          </a:p>
          <a:p>
            <a:pPr algn="ctr"/>
            <a:r>
              <a:rPr lang="en-US" sz="1800"/>
              <a:t>  But if won’t tell me about ClassRoom’s functions and variables</a:t>
            </a:r>
          </a:p>
          <a:p>
            <a:pPr algn="ctr"/>
            <a:r>
              <a:rPr lang="en-US" sz="1000"/>
              <a:t/>
            </a:r>
            <a:br>
              <a:rPr lang="en-US" sz="1000"/>
            </a:br>
            <a:r>
              <a:rPr lang="en-US" sz="1800"/>
              <a:t> …then you can’t define any actual variables with it </a:t>
            </a:r>
            <a:br>
              <a:rPr lang="en-US" sz="1800"/>
            </a:br>
            <a:endParaRPr lang="en-US" sz="1000"/>
          </a:p>
          <a:p>
            <a:pPr algn="ctr"/>
            <a:r>
              <a:rPr lang="en-US" sz="1800"/>
              <a:t>or call any member functions on it.”</a:t>
            </a:r>
          </a:p>
        </p:txBody>
      </p:sp>
      <p:sp>
        <p:nvSpPr>
          <p:cNvPr id="261152" name="Rectangle 32"/>
          <p:cNvSpPr>
            <a:spLocks noChangeArrowheads="1"/>
          </p:cNvSpPr>
          <p:nvPr/>
        </p:nvSpPr>
        <p:spPr bwMode="auto">
          <a:xfrm>
            <a:off x="3248025" y="6018213"/>
            <a:ext cx="1139825" cy="366712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, haha;</a:t>
            </a:r>
          </a:p>
        </p:txBody>
      </p:sp>
      <p:sp>
        <p:nvSpPr>
          <p:cNvPr id="261153" name="AutoShape 33"/>
          <p:cNvSpPr>
            <a:spLocks noChangeArrowheads="1"/>
          </p:cNvSpPr>
          <p:nvPr/>
        </p:nvSpPr>
        <p:spPr bwMode="auto">
          <a:xfrm flipH="1">
            <a:off x="1531938" y="3844925"/>
            <a:ext cx="4191000" cy="1566863"/>
          </a:xfrm>
          <a:prstGeom prst="wedgeRoundRectCallout">
            <a:avLst>
              <a:gd name="adj1" fmla="val 944"/>
              <a:gd name="adj2" fmla="val 937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Programmer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“I think I’ll have a little fun!  Let’s see what the compiler says if I define a full variable!”</a:t>
            </a:r>
          </a:p>
        </p:txBody>
      </p:sp>
      <p:sp>
        <p:nvSpPr>
          <p:cNvPr id="261154" name="AutoShape 34"/>
          <p:cNvSpPr>
            <a:spLocks noChangeArrowheads="1"/>
          </p:cNvSpPr>
          <p:nvPr/>
        </p:nvSpPr>
        <p:spPr bwMode="auto">
          <a:xfrm flipH="1">
            <a:off x="4538663" y="4038600"/>
            <a:ext cx="4191000" cy="1566863"/>
          </a:xfrm>
          <a:prstGeom prst="wedgeRoundRectCallout">
            <a:avLst>
              <a:gd name="adj1" fmla="val -60875"/>
              <a:gd name="adj2" fmla="val 12943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replies: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“Wannt play nasty?  Ok. </a:t>
            </a:r>
            <a:br>
              <a:rPr lang="en-US" sz="1800"/>
            </a:br>
            <a:r>
              <a:rPr lang="en-US" sz="1800"/>
              <a:t>Here are 9000 </a:t>
            </a:r>
            <a:r>
              <a:rPr lang="en-US" sz="1800">
                <a:solidFill>
                  <a:srgbClr val="FF0000"/>
                </a:solidFill>
              </a:rPr>
              <a:t>SYNTAX ERRORS</a:t>
            </a:r>
            <a:br>
              <a:rPr lang="en-US" sz="1800">
                <a:solidFill>
                  <a:srgbClr val="FF0000"/>
                </a:solidFill>
              </a:rPr>
            </a:br>
            <a:r>
              <a:rPr lang="en-US" sz="1800"/>
              <a:t>for you to deal with!”</a:t>
            </a:r>
          </a:p>
        </p:txBody>
      </p:sp>
      <p:sp>
        <p:nvSpPr>
          <p:cNvPr id="261155" name="Text Box 35"/>
          <p:cNvSpPr txBox="1">
            <a:spLocks noChangeArrowheads="1"/>
          </p:cNvSpPr>
          <p:nvPr/>
        </p:nvSpPr>
        <p:spPr bwMode="auto">
          <a:xfrm>
            <a:off x="1541463" y="3629025"/>
            <a:ext cx="195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0">
                <a:solidFill>
                  <a:srgbClr val="FF0000"/>
                </a:solidFill>
                <a:latin typeface="Algerian" pitchFamily="82" charset="0"/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6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26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6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61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1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61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3" grpId="0"/>
      <p:bldP spid="261123" grpId="1"/>
      <p:bldP spid="261124" grpId="0"/>
      <p:bldP spid="261124" grpId="1"/>
      <p:bldP spid="261134" grpId="0" animBg="1"/>
      <p:bldP spid="261137" grpId="0"/>
      <p:bldP spid="261138" grpId="0"/>
      <p:bldP spid="261138" grpId="1"/>
      <p:bldP spid="261139" grpId="0" uiExpand="1" build="p" animBg="1"/>
      <p:bldP spid="261139" grpId="1" build="allAtOnce" animBg="1"/>
      <p:bldP spid="261152" grpId="0" animBg="1"/>
      <p:bldP spid="261152" grpId="1" animBg="1"/>
      <p:bldP spid="261153" grpId="0" animBg="1"/>
      <p:bldP spid="261153" grpId="1" animBg="1"/>
      <p:bldP spid="261154" grpId="0" animBg="1"/>
      <p:bldP spid="261154" grpId="1" animBg="1"/>
      <p:bldP spid="261155" grpId="0"/>
      <p:bldP spid="261155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4876800" y="762000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#3:</a:t>
            </a:r>
            <a:r>
              <a:rPr lang="en-US"/>
              <a:t> </a:t>
            </a:r>
            <a:br>
              <a:rPr lang="en-US"/>
            </a:br>
            <a:r>
              <a:rPr lang="en-US"/>
              <a:t>Almost done. Now update the CPP file for this class by #including the other header file normally.</a:t>
            </a:r>
          </a:p>
        </p:txBody>
      </p:sp>
      <p:sp>
        <p:nvSpPr>
          <p:cNvPr id="263170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3184" name="Group 16"/>
          <p:cNvGrpSpPr>
            <a:grpSpLocks/>
          </p:cNvGrpSpPr>
          <p:nvPr/>
        </p:nvGrpSpPr>
        <p:grpSpPr bwMode="auto">
          <a:xfrm>
            <a:off x="381000" y="3679825"/>
            <a:ext cx="4191000" cy="2917825"/>
            <a:chOff x="240" y="2318"/>
            <a:chExt cx="2640" cy="1838"/>
          </a:xfrm>
        </p:grpSpPr>
        <p:grpSp>
          <p:nvGrpSpPr>
            <p:cNvPr id="263173" name="Group 5"/>
            <p:cNvGrpSpPr>
              <a:grpSpLocks/>
            </p:cNvGrpSpPr>
            <p:nvPr/>
          </p:nvGrpSpPr>
          <p:grpSpPr bwMode="auto">
            <a:xfrm>
              <a:off x="240" y="2318"/>
              <a:ext cx="2640" cy="1838"/>
              <a:chOff x="3803" y="554"/>
              <a:chExt cx="1823" cy="1838"/>
            </a:xfrm>
          </p:grpSpPr>
          <p:sp>
            <p:nvSpPr>
              <p:cNvPr id="263174" name="Text Box 6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84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4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3175" name="Text Box 7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3176" name="Text Box 8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3177" name="Rectangle 9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grpSp>
        <p:nvGrpSpPr>
          <p:cNvPr id="263185" name="Group 17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3186" name="Text Box 1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3187" name="Text Box 19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3188" name="Rectangle 20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sp>
        <p:nvSpPr>
          <p:cNvPr id="263189" name="Text Box 21"/>
          <p:cNvSpPr txBox="1">
            <a:spLocks noChangeArrowheads="1"/>
          </p:cNvSpPr>
          <p:nvPr/>
        </p:nvSpPr>
        <p:spPr bwMode="auto">
          <a:xfrm>
            <a:off x="5029200" y="2590800"/>
            <a:ext cx="35052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>
              <a:solidFill>
                <a:srgbClr val="0000CC"/>
              </a:solidFill>
            </a:endParaRPr>
          </a:p>
          <a:p>
            <a:pPr algn="ctr"/>
            <a:r>
              <a:rPr lang="en-US"/>
              <a:t>“Hey Compiler, since my CPP file is going to actually </a:t>
            </a:r>
            <a:br>
              <a:rPr lang="en-US"/>
            </a:br>
            <a:r>
              <a:rPr lang="en-US"/>
              <a:t>use class’s functionality, I’ll now tell you all the details about the class.”</a:t>
            </a:r>
          </a:p>
        </p:txBody>
      </p:sp>
      <p:sp>
        <p:nvSpPr>
          <p:cNvPr id="263190" name="AutoShape 22"/>
          <p:cNvSpPr>
            <a:spLocks noChangeArrowheads="1"/>
          </p:cNvSpPr>
          <p:nvPr/>
        </p:nvSpPr>
        <p:spPr bwMode="auto">
          <a:xfrm flipH="1">
            <a:off x="4648200" y="4114800"/>
            <a:ext cx="4191000" cy="2209800"/>
          </a:xfrm>
          <a:prstGeom prst="wedgeRoundRectCallout">
            <a:avLst>
              <a:gd name="adj1" fmla="val -57653"/>
              <a:gd name="adj2" fmla="val 73347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Ah, ok, now I can see the full definition of what a ClassRoom variable really is… </a:t>
            </a:r>
          </a:p>
          <a:p>
            <a:pPr algn="ctr"/>
            <a:endParaRPr lang="en-US" sz="1000"/>
          </a:p>
          <a:p>
            <a:pPr algn="ctr"/>
            <a:r>
              <a:rPr lang="en-US" sz="1800"/>
              <a:t>Feel free to call its getRmNum() method if you like!</a:t>
            </a:r>
          </a:p>
        </p:txBody>
      </p:sp>
      <p:sp>
        <p:nvSpPr>
          <p:cNvPr id="263195" name="Rectangle 27"/>
          <p:cNvSpPr>
            <a:spLocks noChangeArrowheads="1"/>
          </p:cNvSpPr>
          <p:nvPr/>
        </p:nvSpPr>
        <p:spPr bwMode="auto">
          <a:xfrm>
            <a:off x="990600" y="60198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3197" name="Text Box 29"/>
          <p:cNvSpPr txBox="1">
            <a:spLocks noChangeArrowheads="1"/>
          </p:cNvSpPr>
          <p:nvPr/>
        </p:nvSpPr>
        <p:spPr bwMode="auto">
          <a:xfrm>
            <a:off x="5029200" y="5110163"/>
            <a:ext cx="3505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compiler is happy as long as you #include the class definition before you actually use the class in your functions…</a:t>
            </a:r>
          </a:p>
        </p:txBody>
      </p:sp>
      <p:sp>
        <p:nvSpPr>
          <p:cNvPr id="263198" name="AutoShape 30"/>
          <p:cNvSpPr>
            <a:spLocks noChangeArrowheads="1"/>
          </p:cNvSpPr>
          <p:nvPr/>
        </p:nvSpPr>
        <p:spPr bwMode="auto">
          <a:xfrm flipH="1">
            <a:off x="2819400" y="40386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You’re calling a member function of ClassRoom here…</a:t>
            </a:r>
          </a:p>
        </p:txBody>
      </p:sp>
      <p:sp>
        <p:nvSpPr>
          <p:cNvPr id="263199" name="AutoShape 31"/>
          <p:cNvSpPr>
            <a:spLocks noChangeArrowheads="1"/>
          </p:cNvSpPr>
          <p:nvPr/>
        </p:nvSpPr>
        <p:spPr bwMode="auto">
          <a:xfrm flipH="1">
            <a:off x="2514600" y="30480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So you must #include its header file here!</a:t>
            </a:r>
          </a:p>
        </p:txBody>
      </p:sp>
      <p:sp>
        <p:nvSpPr>
          <p:cNvPr id="263200" name="AutoShape 32"/>
          <p:cNvSpPr>
            <a:spLocks noChangeArrowheads="1"/>
          </p:cNvSpPr>
          <p:nvPr/>
        </p:nvSpPr>
        <p:spPr bwMode="auto">
          <a:xfrm flipH="1">
            <a:off x="3048000" y="2133600"/>
            <a:ext cx="4267200" cy="1371600"/>
          </a:xfrm>
          <a:prstGeom prst="wedgeRoundRectCallout">
            <a:avLst>
              <a:gd name="adj1" fmla="val 48620"/>
              <a:gd name="adj2" fmla="val 76620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Since this .H file JUST has a pointer to a ClassRoom (but no code in this file that uses or defines a full ClassRoom variable)…</a:t>
            </a:r>
          </a:p>
        </p:txBody>
      </p:sp>
      <p:sp>
        <p:nvSpPr>
          <p:cNvPr id="263201" name="AutoShape 33"/>
          <p:cNvSpPr>
            <a:spLocks noChangeArrowheads="1"/>
          </p:cNvSpPr>
          <p:nvPr/>
        </p:nvSpPr>
        <p:spPr bwMode="auto">
          <a:xfrm flipH="1">
            <a:off x="1828800" y="349250"/>
            <a:ext cx="2971800" cy="1219200"/>
          </a:xfrm>
          <a:prstGeom prst="wedgeRoundRectCallout">
            <a:avLst>
              <a:gd name="adj1" fmla="val 43426"/>
              <a:gd name="adj2" fmla="val 7538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All you need is this </a:t>
            </a:r>
            <a:r>
              <a:rPr lang="en-US" sz="1800">
                <a:solidFill>
                  <a:srgbClr val="FF0000"/>
                </a:solidFill>
              </a:rPr>
              <a:t>class declaration; </a:t>
            </a:r>
            <a:br>
              <a:rPr lang="en-US" sz="1800">
                <a:solidFill>
                  <a:srgbClr val="FF0000"/>
                </a:solidFill>
              </a:rPr>
            </a:br>
            <a:r>
              <a:rPr lang="en-US" sz="1800"/>
              <a:t>line to give the compiler a heads-up.</a:t>
            </a:r>
          </a:p>
        </p:txBody>
      </p:sp>
      <p:sp>
        <p:nvSpPr>
          <p:cNvPr id="263208" name="Line 40"/>
          <p:cNvSpPr>
            <a:spLocks noChangeShapeType="1"/>
          </p:cNvSpPr>
          <p:nvPr/>
        </p:nvSpPr>
        <p:spPr bwMode="auto">
          <a:xfrm flipH="1">
            <a:off x="2235200" y="4013200"/>
            <a:ext cx="2786063" cy="203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0052 -0.343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3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7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26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/>
      <p:bldP spid="263188" grpId="0"/>
      <p:bldP spid="263189" grpId="0"/>
      <p:bldP spid="263190" grpId="0" animBg="1"/>
      <p:bldP spid="263190" grpId="1" animBg="1"/>
      <p:bldP spid="263195" grpId="0" animBg="1"/>
      <p:bldP spid="263195" grpId="1" animBg="1"/>
      <p:bldP spid="263197" grpId="0"/>
      <p:bldP spid="263198" grpId="0" animBg="1"/>
      <p:bldP spid="263198" grpId="1" animBg="1"/>
      <p:bldP spid="263199" grpId="0" animBg="1"/>
      <p:bldP spid="263199" grpId="1" animBg="1"/>
      <p:bldP spid="263200" grpId="0" animBg="1"/>
      <p:bldP spid="263200" grpId="1" animBg="1"/>
      <p:bldP spid="263201" grpId="0" animBg="1"/>
      <p:bldP spid="263201" grpId="1" animBg="1"/>
      <p:bldP spid="263208" grpId="0" animBg="1"/>
      <p:bldP spid="263208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ext Box 2"/>
          <p:cNvSpPr txBox="1">
            <a:spLocks noChangeArrowheads="1"/>
          </p:cNvSpPr>
          <p:nvPr/>
        </p:nvSpPr>
        <p:spPr bwMode="auto">
          <a:xfrm>
            <a:off x="4876800" y="960438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#4:</a:t>
            </a:r>
            <a:r>
              <a:rPr lang="en-US"/>
              <a:t> </a:t>
            </a:r>
            <a:br>
              <a:rPr lang="en-US"/>
            </a:br>
            <a:r>
              <a:rPr lang="en-US"/>
              <a:t>Finally, make sure that your class doesn’t have any other member functions that violate our </a:t>
            </a:r>
            <a:r>
              <a:rPr lang="en-US">
                <a:solidFill>
                  <a:srgbClr val="6600CC"/>
                </a:solidFill>
              </a:rPr>
              <a:t>#include vs class </a:t>
            </a:r>
            <a:r>
              <a:rPr lang="en-US"/>
              <a:t>rules…</a:t>
            </a:r>
          </a:p>
        </p:txBody>
      </p:sp>
      <p:sp>
        <p:nvSpPr>
          <p:cNvPr id="265219" name="Text Box 3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5226" name="Group 10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52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52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5229" name="Rectangle 13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5243" name="Group 27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5244" name="Group 28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5245" name="Text Box 29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…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5246" name="Text Box 30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5247" name="Text Box 31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5248" name="Rectangle 32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5255" name="Text Box 39"/>
          <p:cNvSpPr txBox="1">
            <a:spLocks noChangeArrowheads="1"/>
          </p:cNvSpPr>
          <p:nvPr/>
        </p:nvSpPr>
        <p:spPr bwMode="auto">
          <a:xfrm>
            <a:off x="685800" y="2984500"/>
            <a:ext cx="35814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5256" name="Text Box 40"/>
          <p:cNvSpPr txBox="1">
            <a:spLocks noChangeArrowheads="1"/>
          </p:cNvSpPr>
          <p:nvPr/>
        </p:nvSpPr>
        <p:spPr bwMode="auto">
          <a:xfrm>
            <a:off x="4953000" y="3651250"/>
            <a:ext cx="38862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you have defined one or more functions DIRECTLY in your class definition AND they use your other class in a significant way, then you must MOVE them to the CPP file.</a:t>
            </a:r>
          </a:p>
        </p:txBody>
      </p:sp>
      <p:sp>
        <p:nvSpPr>
          <p:cNvPr id="265257" name="Text Box 41"/>
          <p:cNvSpPr txBox="1">
            <a:spLocks noChangeArrowheads="1"/>
          </p:cNvSpPr>
          <p:nvPr/>
        </p:nvSpPr>
        <p:spPr bwMode="auto">
          <a:xfrm>
            <a:off x="533400" y="5257800"/>
            <a:ext cx="4038600" cy="1022350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  <a:p>
            <a:r>
              <a:rPr lang="en-US" sz="1800" b="1">
                <a:latin typeface="Courier New" pitchFamily="49" charset="0"/>
              </a:rPr>
              <a:t/>
            </a:r>
            <a:br>
              <a:rPr lang="en-US" sz="1800" b="1">
                <a:latin typeface="Courier New" pitchFamily="49" charset="0"/>
              </a:rPr>
            </a:br>
            <a:endParaRPr lang="en-US" sz="1800" b="1">
              <a:latin typeface="Courier New" pitchFamily="49" charset="0"/>
            </a:endParaRPr>
          </a:p>
          <a:p>
            <a:endParaRPr lang="en-US" sz="700" b="1">
              <a:latin typeface="Courier New" pitchFamily="49" charset="0"/>
            </a:endParaRPr>
          </a:p>
        </p:txBody>
      </p:sp>
      <p:sp>
        <p:nvSpPr>
          <p:cNvPr id="265258" name="Text Box 42"/>
          <p:cNvSpPr txBox="1">
            <a:spLocks noChangeArrowheads="1"/>
          </p:cNvSpPr>
          <p:nvPr/>
        </p:nvSpPr>
        <p:spPr bwMode="auto">
          <a:xfrm>
            <a:off x="609600" y="28368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59" name="AutoShape 43"/>
          <p:cNvSpPr>
            <a:spLocks noChangeArrowheads="1"/>
          </p:cNvSpPr>
          <p:nvPr/>
        </p:nvSpPr>
        <p:spPr bwMode="auto">
          <a:xfrm flipH="1">
            <a:off x="2819400" y="795338"/>
            <a:ext cx="3962400" cy="1981200"/>
          </a:xfrm>
          <a:prstGeom prst="wedgeRoundRectCallout">
            <a:avLst>
              <a:gd name="adj1" fmla="val 43389"/>
              <a:gd name="adj2" fmla="val 682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Hey! Wait a second, you’re calling the getRmNum( ) function but you haven’t defined the full class. </a:t>
            </a:r>
            <a:r>
              <a:rPr lang="en-US" sz="1800">
                <a:solidFill>
                  <a:srgbClr val="FF0000"/>
                </a:solidFill>
              </a:rPr>
              <a:t>No WAY!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Fix it or DIE!</a:t>
            </a:r>
          </a:p>
        </p:txBody>
      </p:sp>
      <p:sp>
        <p:nvSpPr>
          <p:cNvPr id="265260" name="Rectangle 44"/>
          <p:cNvSpPr>
            <a:spLocks noChangeArrowheads="1"/>
          </p:cNvSpPr>
          <p:nvPr/>
        </p:nvSpPr>
        <p:spPr bwMode="auto">
          <a:xfrm>
            <a:off x="609600" y="2836863"/>
            <a:ext cx="2506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Courier New" pitchFamily="49" charset="0"/>
              </a:rPr>
              <a:t>void beObnoxious();</a:t>
            </a:r>
          </a:p>
        </p:txBody>
      </p:sp>
      <p:sp>
        <p:nvSpPr>
          <p:cNvPr id="265262" name="Text Box 46"/>
          <p:cNvSpPr txBox="1">
            <a:spLocks noChangeArrowheads="1"/>
          </p:cNvSpPr>
          <p:nvPr/>
        </p:nvSpPr>
        <p:spPr bwMode="auto">
          <a:xfrm>
            <a:off x="585788" y="53895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Student::beObnoxious()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61" name="AutoShape 45"/>
          <p:cNvSpPr>
            <a:spLocks noChangeArrowheads="1"/>
          </p:cNvSpPr>
          <p:nvPr/>
        </p:nvSpPr>
        <p:spPr bwMode="auto">
          <a:xfrm flipH="1">
            <a:off x="3200400" y="3767138"/>
            <a:ext cx="3962400" cy="1524000"/>
          </a:xfrm>
          <a:prstGeom prst="wedgeRoundRectCallout">
            <a:avLst>
              <a:gd name="adj1" fmla="val 43389"/>
              <a:gd name="adj2" fmla="val 73644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Alright. That’s better.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Don’t let it happen again.</a:t>
            </a:r>
            <a:endParaRPr lang="en-US"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00243 0.3733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5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5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/>
      <p:bldP spid="265218" grpId="1"/>
      <p:bldP spid="265255" grpId="0" animBg="1"/>
      <p:bldP spid="265256" grpId="0"/>
      <p:bldP spid="265256" grpId="1"/>
      <p:bldP spid="265257" grpId="0" animBg="1"/>
      <p:bldP spid="265258" grpId="0"/>
      <p:bldP spid="265258" grpId="1"/>
      <p:bldP spid="265258" grpId="2"/>
      <p:bldP spid="265259" grpId="0" animBg="1"/>
      <p:bldP spid="265259" grpId="1" animBg="1"/>
      <p:bldP spid="265260" grpId="0"/>
      <p:bldP spid="265262" grpId="0"/>
      <p:bldP spid="265261" grpId="0" animBg="1"/>
      <p:bldP spid="265261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Text Box 3"/>
          <p:cNvSpPr txBox="1">
            <a:spLocks noChangeArrowheads="1"/>
          </p:cNvSpPr>
          <p:nvPr/>
        </p:nvSpPr>
        <p:spPr bwMode="auto">
          <a:xfrm>
            <a:off x="354013" y="0"/>
            <a:ext cx="84089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9316" name="Group 4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931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1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9320" name="Group 8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9321" name="Group 9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9322" name="Text Box 10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9323" name="Text Box 11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9324" name="Text Box 12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9325" name="Rectangle 13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9327" name="Text Box 15"/>
          <p:cNvSpPr txBox="1">
            <a:spLocks noChangeArrowheads="1"/>
          </p:cNvSpPr>
          <p:nvPr/>
        </p:nvSpPr>
        <p:spPr bwMode="auto">
          <a:xfrm>
            <a:off x="914400" y="593725"/>
            <a:ext cx="769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Now let’s look at both of our classes…  Notice, we no longer have a cyclical reference! Woohoo!</a:t>
            </a:r>
          </a:p>
        </p:txBody>
      </p:sp>
      <p:grpSp>
        <p:nvGrpSpPr>
          <p:cNvPr id="269333" name="Group 21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69334" name="Text Box 2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9335" name="Text Box 2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69336" name="Group 24"/>
          <p:cNvGrpSpPr>
            <a:grpSpLocks/>
          </p:cNvGrpSpPr>
          <p:nvPr/>
        </p:nvGrpSpPr>
        <p:grpSpPr bwMode="auto">
          <a:xfrm>
            <a:off x="4876800" y="4325938"/>
            <a:ext cx="4114800" cy="2216150"/>
            <a:chOff x="3803" y="554"/>
            <a:chExt cx="1823" cy="1396"/>
          </a:xfrm>
        </p:grpSpPr>
        <p:sp>
          <p:nvSpPr>
            <p:cNvPr id="269337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r>
                <a:rPr lang="en-US" sz="1600" b="1">
                  <a:latin typeface="Courier New" pitchFamily="49" charset="0"/>
                </a:rPr>
                <a:t/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38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5" name="Rectangle 11"/>
          <p:cNvSpPr>
            <a:spLocks noChangeArrowheads="1"/>
          </p:cNvSpPr>
          <p:nvPr/>
        </p:nvSpPr>
        <p:spPr bwMode="auto">
          <a:xfrm>
            <a:off x="123825" y="1016000"/>
            <a:ext cx="530542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CSNerd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CSNerd(int PCs, bool usesMac      ) 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m_numPCs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m_macUser = usesMac;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int getNerdScore(void)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if(m_macUser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  return(0); </a:t>
            </a:r>
            <a:r>
              <a:rPr lang="en-US" sz="1600" b="1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  return(10 * m_numPCs);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int m_numPCs;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bool m_macUser;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1200"/>
          </a:p>
          <a:p>
            <a:pPr eaLnBrk="0" hangingPunct="0">
              <a:tabLst>
                <a:tab pos="228600" algn="l"/>
              </a:tabLst>
            </a:pPr>
            <a:r>
              <a:rPr lang="en-US" sz="1000" b="1">
                <a:latin typeface="Times New Roman"/>
                <a:cs typeface="Courier New" pitchFamily="49" charset="0"/>
              </a:rPr>
              <a:t> 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669925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113669" name="Text Box 5"/>
          <p:cNvSpPr txBox="1">
            <a:spLocks noChangeArrowheads="1"/>
          </p:cNvSpPr>
          <p:nvPr/>
        </p:nvSpPr>
        <p:spPr bwMode="auto">
          <a:xfrm>
            <a:off x="5457825" y="998538"/>
            <a:ext cx="36004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</a:rPr>
              <a:t>Just like any C++ function, a constructor can have one or more </a:t>
            </a:r>
            <a:r>
              <a:rPr lang="en-US" sz="2400">
                <a:solidFill>
                  <a:srgbClr val="006666"/>
                </a:solidFill>
              </a:rPr>
              <a:t>default parameters</a:t>
            </a:r>
            <a:r>
              <a:rPr lang="en-US" sz="2400">
                <a:solidFill>
                  <a:schemeClr val="tx2"/>
                </a:solidFill>
              </a:rPr>
              <a:t>…</a:t>
            </a:r>
          </a:p>
        </p:txBody>
      </p:sp>
      <p:grpSp>
        <p:nvGrpSpPr>
          <p:cNvPr id="113670" name="Group 6"/>
          <p:cNvGrpSpPr>
            <a:grpSpLocks/>
          </p:cNvGrpSpPr>
          <p:nvPr/>
        </p:nvGrpSpPr>
        <p:grpSpPr bwMode="auto">
          <a:xfrm>
            <a:off x="5486400" y="2590800"/>
            <a:ext cx="3592513" cy="2979738"/>
            <a:chOff x="3456" y="1632"/>
            <a:chExt cx="2263" cy="1759"/>
          </a:xfrm>
        </p:grpSpPr>
        <p:sp>
          <p:nvSpPr>
            <p:cNvPr id="113671" name="Rectangle 7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672" name="Rectangle 8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main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lyn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(1,false);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ned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(5); //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OK!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dave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//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cout</a:t>
              </a:r>
              <a: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&lt;&lt; </a:t>
              </a:r>
              <a:b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lyn.getNerdScore</a:t>
              </a:r>
              <a: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113673" name="Text Box 9"/>
          <p:cNvSpPr txBox="1">
            <a:spLocks noChangeArrowheads="1"/>
          </p:cNvSpPr>
          <p:nvPr/>
        </p:nvSpPr>
        <p:spPr bwMode="auto">
          <a:xfrm>
            <a:off x="4210050" y="1825038"/>
            <a:ext cx="903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= true</a:t>
            </a:r>
          </a:p>
        </p:txBody>
      </p:sp>
      <p:sp>
        <p:nvSpPr>
          <p:cNvPr id="113676" name="Line 12"/>
          <p:cNvSpPr>
            <a:spLocks noChangeShapeType="1"/>
          </p:cNvSpPr>
          <p:nvPr/>
        </p:nvSpPr>
        <p:spPr bwMode="auto">
          <a:xfrm>
            <a:off x="5372100" y="344805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9" name="Rectangle 15"/>
          <p:cNvSpPr>
            <a:spLocks noChangeArrowheads="1"/>
          </p:cNvSpPr>
          <p:nvPr/>
        </p:nvSpPr>
        <p:spPr bwMode="auto">
          <a:xfrm>
            <a:off x="4267200" y="1859963"/>
            <a:ext cx="781050" cy="304800"/>
          </a:xfrm>
          <a:prstGeom prst="rect">
            <a:avLst/>
          </a:prstGeom>
          <a:solidFill>
            <a:srgbClr val="FFFF99">
              <a:alpha val="82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3680" name="Line 16"/>
          <p:cNvSpPr>
            <a:spLocks noChangeShapeType="1"/>
          </p:cNvSpPr>
          <p:nvPr/>
        </p:nvSpPr>
        <p:spPr bwMode="auto">
          <a:xfrm>
            <a:off x="5381625" y="386715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82" name="Text Box 18"/>
          <p:cNvSpPr txBox="1">
            <a:spLocks noChangeArrowheads="1"/>
          </p:cNvSpPr>
          <p:nvPr/>
        </p:nvSpPr>
        <p:spPr bwMode="auto">
          <a:xfrm>
            <a:off x="4419600" y="1821863"/>
            <a:ext cx="6969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CC"/>
                </a:solidFill>
              </a:rPr>
              <a:t>true</a:t>
            </a:r>
          </a:p>
        </p:txBody>
      </p:sp>
      <p:sp>
        <p:nvSpPr>
          <p:cNvPr id="113677" name="Text Box 13"/>
          <p:cNvSpPr txBox="1">
            <a:spLocks noChangeArrowheads="1"/>
          </p:cNvSpPr>
          <p:nvPr/>
        </p:nvSpPr>
        <p:spPr bwMode="auto">
          <a:xfrm>
            <a:off x="7118350" y="3267075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13678" name="Text Box 14"/>
          <p:cNvSpPr txBox="1">
            <a:spLocks noChangeArrowheads="1"/>
          </p:cNvSpPr>
          <p:nvPr/>
        </p:nvSpPr>
        <p:spPr bwMode="auto">
          <a:xfrm>
            <a:off x="7400925" y="3276600"/>
            <a:ext cx="866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false</a:t>
            </a:r>
          </a:p>
        </p:txBody>
      </p:sp>
      <p:sp>
        <p:nvSpPr>
          <p:cNvPr id="113681" name="Text Box 17"/>
          <p:cNvSpPr txBox="1">
            <a:spLocks noChangeArrowheads="1"/>
          </p:cNvSpPr>
          <p:nvPr/>
        </p:nvSpPr>
        <p:spPr bwMode="auto">
          <a:xfrm>
            <a:off x="7127875" y="369093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3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0.44062 -0.237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31" y="-1187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-0.56771 -0.2333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85" y="-1166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1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-0.56771 -0.29722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85" y="-1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7 L -0.10938 -0.03472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13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-173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9" grpId="0" autoUpdateAnimBg="0"/>
      <p:bldP spid="113673" grpId="0" autoUpdateAnimBg="0"/>
      <p:bldP spid="113676" grpId="0" animBg="1"/>
      <p:bldP spid="113676" grpId="1" animBg="1"/>
      <p:bldP spid="113679" grpId="0" animBg="1"/>
      <p:bldP spid="113679" grpId="1" animBg="1"/>
      <p:bldP spid="113679" grpId="2" animBg="1"/>
      <p:bldP spid="113680" grpId="0" animBg="1"/>
      <p:bldP spid="113680" grpId="1" animBg="1"/>
      <p:bldP spid="113682" grpId="0"/>
      <p:bldP spid="113682" grpId="1"/>
      <p:bldP spid="113677" grpId="0"/>
      <p:bldP spid="113677" grpId="1"/>
      <p:bldP spid="113677" grpId="2"/>
      <p:bldP spid="113678" grpId="0"/>
      <p:bldP spid="113678" grpId="1"/>
      <p:bldP spid="113678" grpId="2"/>
      <p:bldP spid="113681" grpId="0"/>
      <p:bldP spid="113681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/>
              <a:t>Constructor Challenge</a:t>
            </a:r>
          </a:p>
        </p:txBody>
      </p:sp>
      <p:sp>
        <p:nvSpPr>
          <p:cNvPr id="220164" name="Rectangle 4"/>
          <p:cNvSpPr>
            <a:spLocks noChangeArrowheads="1"/>
          </p:cNvSpPr>
          <p:nvPr/>
        </p:nvSpPr>
        <p:spPr bwMode="auto">
          <a:xfrm>
            <a:off x="60325" y="984250"/>
            <a:ext cx="5334000" cy="58324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0165" name="Rectangle 5"/>
          <p:cNvSpPr>
            <a:spLocks noChangeArrowheads="1"/>
          </p:cNvSpPr>
          <p:nvPr/>
        </p:nvSpPr>
        <p:spPr bwMode="auto">
          <a:xfrm>
            <a:off x="136525" y="1011238"/>
            <a:ext cx="5334000" cy="421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class CSProf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{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public: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private:</a:t>
            </a:r>
            <a:endParaRPr lang="en-US" sz="1800" b="1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string m_name;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</a:rPr>
              <a:t>  int m_age;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>
                <a:latin typeface="Courier New" pitchFamily="49" charset="0"/>
                <a:cs typeface="Courier New" pitchFamily="49" charset="0"/>
              </a:rPr>
              <a:t>};</a:t>
            </a:r>
            <a:endParaRPr lang="en-US" sz="1800" b="1">
              <a:latin typeface="Courier New" pitchFamily="49" charset="0"/>
            </a:endParaRPr>
          </a:p>
        </p:txBody>
      </p:sp>
      <p:sp>
        <p:nvSpPr>
          <p:cNvPr id="220166" name="Text Box 6"/>
          <p:cNvSpPr txBox="1">
            <a:spLocks noChangeArrowheads="1"/>
          </p:cNvSpPr>
          <p:nvPr/>
        </p:nvSpPr>
        <p:spPr bwMode="auto">
          <a:xfrm>
            <a:off x="5635625" y="1417638"/>
            <a:ext cx="3203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Define a </a:t>
            </a:r>
            <a:r>
              <a:rPr lang="en-US">
                <a:solidFill>
                  <a:schemeClr val="accent2"/>
                </a:solidFill>
              </a:rPr>
              <a:t>constructor </a:t>
            </a:r>
            <a:r>
              <a:rPr lang="en-US"/>
              <a:t>that initializes a CSProf.</a:t>
            </a:r>
          </a:p>
        </p:txBody>
      </p:sp>
      <p:sp>
        <p:nvSpPr>
          <p:cNvPr id="220169" name="Text Box 9"/>
          <p:cNvSpPr txBox="1">
            <a:spLocks noChangeArrowheads="1"/>
          </p:cNvSpPr>
          <p:nvPr/>
        </p:nvSpPr>
        <p:spPr bwMode="auto">
          <a:xfrm>
            <a:off x="5638800" y="2346325"/>
            <a:ext cx="32035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user can specify the </a:t>
            </a:r>
            <a:r>
              <a:rPr lang="en-US">
                <a:solidFill>
                  <a:schemeClr val="accent2"/>
                </a:solidFill>
              </a:rPr>
              <a:t>name</a:t>
            </a:r>
            <a:r>
              <a:rPr lang="en-US"/>
              <a:t> of the prof and his/her </a:t>
            </a:r>
            <a:r>
              <a:rPr lang="en-US">
                <a:solidFill>
                  <a:schemeClr val="accent2"/>
                </a:solidFill>
              </a:rPr>
              <a:t>age</a:t>
            </a:r>
            <a:r>
              <a:rPr lang="en-US"/>
              <a:t>.</a:t>
            </a:r>
          </a:p>
        </p:txBody>
      </p:sp>
      <p:sp>
        <p:nvSpPr>
          <p:cNvPr id="220170" name="Text Box 10"/>
          <p:cNvSpPr txBox="1">
            <a:spLocks noChangeArrowheads="1"/>
          </p:cNvSpPr>
          <p:nvPr/>
        </p:nvSpPr>
        <p:spPr bwMode="auto">
          <a:xfrm>
            <a:off x="5638800" y="3489325"/>
            <a:ext cx="32035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the user </a:t>
            </a:r>
            <a:r>
              <a:rPr lang="en-US">
                <a:solidFill>
                  <a:schemeClr val="accent2"/>
                </a:solidFill>
              </a:rPr>
              <a:t>omits the age</a:t>
            </a:r>
            <a:r>
              <a:rPr lang="en-US"/>
              <a:t>, then the prof’s default age is </a:t>
            </a:r>
            <a:r>
              <a:rPr lang="en-US">
                <a:solidFill>
                  <a:schemeClr val="accent2"/>
                </a:solidFill>
              </a:rPr>
              <a:t>39</a:t>
            </a:r>
            <a:r>
              <a:rPr lang="en-US"/>
              <a:t>.</a:t>
            </a:r>
          </a:p>
        </p:txBody>
      </p:sp>
      <p:sp>
        <p:nvSpPr>
          <p:cNvPr id="220172" name="Rectangle 12"/>
          <p:cNvSpPr>
            <a:spLocks noChangeArrowheads="1"/>
          </p:cNvSpPr>
          <p:nvPr/>
        </p:nvSpPr>
        <p:spPr bwMode="auto">
          <a:xfrm>
            <a:off x="5562600" y="4876800"/>
            <a:ext cx="3525838" cy="1927225"/>
          </a:xfrm>
          <a:prstGeom prst="rect">
            <a:avLst/>
          </a:prstGeom>
          <a:solidFill>
            <a:srgbClr val="CCFF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2400" dirty="0" err="1"/>
              <a:t>int</a:t>
            </a:r>
            <a:r>
              <a:rPr lang="en-US" sz="2400" dirty="0"/>
              <a:t> main(void)</a:t>
            </a:r>
          </a:p>
          <a:p>
            <a:r>
              <a:rPr lang="en-US" sz="2400" dirty="0"/>
              <a:t>{</a:t>
            </a:r>
          </a:p>
          <a:p>
            <a:r>
              <a:rPr lang="en-US" sz="2400" dirty="0"/>
              <a:t>   </a:t>
            </a:r>
            <a:r>
              <a:rPr lang="en-US" sz="2400" dirty="0" err="1"/>
              <a:t>CSProf</a:t>
            </a:r>
            <a:r>
              <a:rPr lang="en-US" sz="2400" dirty="0"/>
              <a:t> a(“David”,52);</a:t>
            </a:r>
          </a:p>
          <a:p>
            <a:r>
              <a:rPr lang="en-US" sz="2400" dirty="0"/>
              <a:t>   </a:t>
            </a:r>
            <a:r>
              <a:rPr lang="en-US" sz="2400" dirty="0" err="1"/>
              <a:t>CSProf</a:t>
            </a:r>
            <a:r>
              <a:rPr lang="en-US" sz="2400" dirty="0"/>
              <a:t> b(“Carey”);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220173" name="Text Box 13"/>
          <p:cNvSpPr txBox="1">
            <a:spLocks noChangeArrowheads="1"/>
          </p:cNvSpPr>
          <p:nvPr/>
        </p:nvSpPr>
        <p:spPr bwMode="auto">
          <a:xfrm>
            <a:off x="417513" y="1874838"/>
            <a:ext cx="45339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#1</a:t>
            </a:r>
          </a:p>
          <a:p>
            <a:r>
              <a:rPr lang="en-US" sz="1800"/>
              <a:t>CSProf(const string &amp;name, int age = 39)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 m_name = name;</a:t>
            </a:r>
          </a:p>
          <a:p>
            <a:r>
              <a:rPr lang="en-US" sz="1800"/>
              <a:t>    m_age = age;</a:t>
            </a:r>
          </a:p>
          <a:p>
            <a:r>
              <a:rPr lang="en-US" sz="1800"/>
              <a:t>}</a:t>
            </a:r>
          </a:p>
        </p:txBody>
      </p:sp>
      <p:sp>
        <p:nvSpPr>
          <p:cNvPr id="220174" name="Text Box 14"/>
          <p:cNvSpPr txBox="1">
            <a:spLocks noChangeArrowheads="1"/>
          </p:cNvSpPr>
          <p:nvPr/>
        </p:nvSpPr>
        <p:spPr bwMode="auto">
          <a:xfrm>
            <a:off x="419100" y="1870075"/>
            <a:ext cx="46021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#2</a:t>
            </a:r>
          </a:p>
          <a:p>
            <a:r>
              <a:rPr lang="en-US" sz="1800"/>
              <a:t>CSProf(const string &amp;name, int age = 39);</a:t>
            </a:r>
          </a:p>
        </p:txBody>
      </p:sp>
      <p:sp>
        <p:nvSpPr>
          <p:cNvPr id="220175" name="Text Box 15"/>
          <p:cNvSpPr txBox="1">
            <a:spLocks noChangeArrowheads="1"/>
          </p:cNvSpPr>
          <p:nvPr/>
        </p:nvSpPr>
        <p:spPr bwMode="auto">
          <a:xfrm>
            <a:off x="152400" y="5118100"/>
            <a:ext cx="4900613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#2</a:t>
            </a:r>
          </a:p>
          <a:p>
            <a:r>
              <a:rPr lang="en-US" sz="1800"/>
              <a:t>CSProf::CSProf(const string &amp;name, int age)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 m_name = name;</a:t>
            </a:r>
          </a:p>
          <a:p>
            <a:r>
              <a:rPr lang="en-US" sz="1800"/>
              <a:t>    m_age = age;</a:t>
            </a:r>
          </a:p>
          <a:p>
            <a:r>
              <a:rPr lang="en-US" sz="1800"/>
              <a:t>}</a:t>
            </a:r>
          </a:p>
        </p:txBody>
      </p:sp>
      <p:sp>
        <p:nvSpPr>
          <p:cNvPr id="220176" name="Text Box 16"/>
          <p:cNvSpPr txBox="1">
            <a:spLocks noChangeArrowheads="1"/>
          </p:cNvSpPr>
          <p:nvPr/>
        </p:nvSpPr>
        <p:spPr bwMode="auto">
          <a:xfrm>
            <a:off x="428625" y="1857375"/>
            <a:ext cx="45339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#3</a:t>
            </a:r>
          </a:p>
          <a:p>
            <a:r>
              <a:rPr lang="en-US" sz="1800"/>
              <a:t>CSProf(const string &amp;name, int age = 39)</a:t>
            </a:r>
          </a:p>
          <a:p>
            <a:r>
              <a:rPr lang="en-US" sz="1800"/>
              <a:t>  : m_name(name), m_age(age)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// do nothing else</a:t>
            </a:r>
          </a:p>
          <a:p>
            <a:r>
              <a:rPr lang="en-US" sz="1800"/>
              <a:t>}</a:t>
            </a:r>
          </a:p>
        </p:txBody>
      </p:sp>
      <p:sp>
        <p:nvSpPr>
          <p:cNvPr id="220177" name="AutoShape 17"/>
          <p:cNvSpPr>
            <a:spLocks noChangeArrowheads="1"/>
          </p:cNvSpPr>
          <p:nvPr/>
        </p:nvSpPr>
        <p:spPr bwMode="auto">
          <a:xfrm>
            <a:off x="4267200" y="3524250"/>
            <a:ext cx="2228850" cy="1181100"/>
          </a:xfrm>
          <a:prstGeom prst="wedgeRoundRectCallout">
            <a:avLst>
              <a:gd name="adj1" fmla="val -32264"/>
              <a:gd name="adj2" fmla="val 117204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Notice you </a:t>
            </a:r>
            <a:r>
              <a:rPr lang="en-US">
                <a:solidFill>
                  <a:schemeClr val="accent2"/>
                </a:solidFill>
              </a:rPr>
              <a:t>don’t</a:t>
            </a:r>
            <a:r>
              <a:rPr lang="en-US"/>
              <a:t> put the </a:t>
            </a:r>
            <a:br>
              <a:rPr lang="en-US"/>
            </a:br>
            <a:r>
              <a:rPr lang="en-US"/>
              <a:t>“= 39” here too!</a:t>
            </a:r>
          </a:p>
        </p:txBody>
      </p:sp>
      <p:sp>
        <p:nvSpPr>
          <p:cNvPr id="220178" name="Text Box 18"/>
          <p:cNvSpPr txBox="1">
            <a:spLocks noChangeArrowheads="1"/>
          </p:cNvSpPr>
          <p:nvPr/>
        </p:nvSpPr>
        <p:spPr bwMode="auto">
          <a:xfrm>
            <a:off x="152400" y="5118100"/>
            <a:ext cx="4900613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#4</a:t>
            </a:r>
          </a:p>
          <a:p>
            <a:r>
              <a:rPr lang="en-US" sz="1800"/>
              <a:t>CSProf::CSProf(const string &amp;name, int age)</a:t>
            </a:r>
          </a:p>
          <a:p>
            <a:r>
              <a:rPr lang="en-US" sz="1800"/>
              <a:t>  : m_name(name), m_age(age)</a:t>
            </a:r>
          </a:p>
          <a:p>
            <a:r>
              <a:rPr lang="en-US" sz="1800"/>
              <a:t>{</a:t>
            </a:r>
          </a:p>
          <a:p>
            <a:r>
              <a:rPr lang="en-US" sz="1800"/>
              <a:t>   // do nothing else</a:t>
            </a:r>
          </a:p>
          <a:p>
            <a:r>
              <a:rPr lang="en-US" sz="1800"/>
              <a:t>}</a:t>
            </a:r>
          </a:p>
        </p:txBody>
      </p:sp>
      <p:sp>
        <p:nvSpPr>
          <p:cNvPr id="220179" name="Text Box 19"/>
          <p:cNvSpPr txBox="1">
            <a:spLocks noChangeArrowheads="1"/>
          </p:cNvSpPr>
          <p:nvPr/>
        </p:nvSpPr>
        <p:spPr bwMode="auto">
          <a:xfrm>
            <a:off x="407988" y="1876425"/>
            <a:ext cx="4602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// version #4</a:t>
            </a:r>
          </a:p>
          <a:p>
            <a:r>
              <a:rPr lang="en-US" sz="1800"/>
              <a:t>CSProf(const string &amp;name, int age = 39);</a:t>
            </a:r>
          </a:p>
        </p:txBody>
      </p:sp>
      <p:sp>
        <p:nvSpPr>
          <p:cNvPr id="220180" name="Rectangle 20"/>
          <p:cNvSpPr>
            <a:spLocks noChangeArrowheads="1"/>
          </p:cNvSpPr>
          <p:nvPr/>
        </p:nvSpPr>
        <p:spPr bwMode="auto">
          <a:xfrm>
            <a:off x="4267200" y="2066925"/>
            <a:ext cx="533400" cy="4953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4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0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6" grpId="0"/>
      <p:bldP spid="220169" grpId="0"/>
      <p:bldP spid="220170" grpId="0"/>
      <p:bldP spid="220173" grpId="0"/>
      <p:bldP spid="220173" grpId="1"/>
      <p:bldP spid="220174" grpId="0"/>
      <p:bldP spid="220174" grpId="1"/>
      <p:bldP spid="220175" grpId="0"/>
      <p:bldP spid="220175" grpId="1"/>
      <p:bldP spid="220176" grpId="0"/>
      <p:bldP spid="220176" grpId="1"/>
      <p:bldP spid="220177" grpId="0" animBg="1"/>
      <p:bldP spid="220177" grpId="1" animBg="1"/>
      <p:bldP spid="220178" grpId="0"/>
      <p:bldP spid="220179" grpId="0"/>
      <p:bldP spid="220180" grpId="0" animBg="1"/>
      <p:bldP spid="22018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123825" y="228600"/>
            <a:ext cx="5305425" cy="652938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CSNerd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PCs,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PCs;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usesMac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m_numPCs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m_macUser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5045075" y="0"/>
            <a:ext cx="40989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Constructors</a:t>
            </a:r>
          </a:p>
        </p:txBody>
      </p:sp>
      <p:sp>
        <p:nvSpPr>
          <p:cNvPr id="224260" name="Text Box 4"/>
          <p:cNvSpPr txBox="1">
            <a:spLocks noChangeArrowheads="1"/>
          </p:cNvSpPr>
          <p:nvPr/>
        </p:nvSpPr>
        <p:spPr bwMode="auto">
          <a:xfrm>
            <a:off x="5324475" y="998538"/>
            <a:ext cx="3819525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>
                <a:solidFill>
                  <a:schemeClr val="tx2"/>
                </a:solidFill>
              </a:rPr>
              <a:t>Your class can have many different constructors. (this is called </a:t>
            </a:r>
            <a:r>
              <a:rPr lang="en-US" sz="2200">
                <a:solidFill>
                  <a:srgbClr val="006666"/>
                </a:solidFill>
              </a:rPr>
              <a:t>overloading constructors</a:t>
            </a:r>
            <a:r>
              <a:rPr lang="en-US" sz="2200">
                <a:solidFill>
                  <a:schemeClr val="tx2"/>
                </a:solidFill>
              </a:rPr>
              <a:t>)</a:t>
            </a:r>
          </a:p>
        </p:txBody>
      </p:sp>
      <p:grpSp>
        <p:nvGrpSpPr>
          <p:cNvPr id="224261" name="Group 5"/>
          <p:cNvGrpSpPr>
            <a:grpSpLocks/>
          </p:cNvGrpSpPr>
          <p:nvPr/>
        </p:nvGrpSpPr>
        <p:grpSpPr bwMode="auto">
          <a:xfrm>
            <a:off x="5486400" y="2514600"/>
            <a:ext cx="3592513" cy="2979738"/>
            <a:chOff x="3456" y="1632"/>
            <a:chExt cx="2263" cy="1759"/>
          </a:xfrm>
        </p:grpSpPr>
        <p:sp>
          <p:nvSpPr>
            <p:cNvPr id="224262" name="Rectangle 6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263" name="Rectangle 7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 smtClean="0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 smtClean="0">
                  <a:latin typeface="Courier New" pitchFamily="49" charset="0"/>
                  <a:cs typeface="Courier New" pitchFamily="49" charset="0"/>
                </a:rPr>
                <a:t> main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lyn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(1,false);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ned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(5); // 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OK!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dave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; //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cout</a:t>
              </a:r>
              <a: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&lt;&lt; </a:t>
              </a:r>
              <a:b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   </a:t>
              </a:r>
              <a:r>
                <a:rPr lang="en-US" sz="1800" b="1" dirty="0" err="1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lyn.getNerdScore</a:t>
              </a:r>
              <a:r>
                <a:rPr lang="en-US" sz="1800" b="1" dirty="0">
                  <a:solidFill>
                    <a:schemeClr val="accent2"/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224272" name="Rectangle 16"/>
          <p:cNvSpPr>
            <a:spLocks noChangeArrowheads="1"/>
          </p:cNvSpPr>
          <p:nvPr/>
        </p:nvSpPr>
        <p:spPr bwMode="auto">
          <a:xfrm>
            <a:off x="381000" y="259080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int getNerdScore(void)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  if(m_macUser == true) </a:t>
            </a:r>
          </a:p>
          <a:p>
            <a:r>
              <a:rPr lang="en-US" sz="1800" b="1">
                <a:latin typeface="Courier New" pitchFamily="49" charset="0"/>
              </a:rPr>
              <a:t>    return(0);   </a:t>
            </a:r>
          </a:p>
          <a:p>
            <a:r>
              <a:rPr lang="en-US" sz="1800" b="1">
                <a:latin typeface="Courier New" pitchFamily="49" charset="0"/>
              </a:rPr>
              <a:t>  return(10 * m_numPCs);</a:t>
            </a: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224273" name="Rectangle 17"/>
          <p:cNvSpPr>
            <a:spLocks noChangeArrowheads="1"/>
          </p:cNvSpPr>
          <p:nvPr/>
        </p:nvSpPr>
        <p:spPr bwMode="auto">
          <a:xfrm>
            <a:off x="352425" y="10874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CSNerd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m_numPCs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1;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m_macUser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false;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24274" name="Rectangle 18"/>
          <p:cNvSpPr>
            <a:spLocks noChangeArrowheads="1"/>
          </p:cNvSpPr>
          <p:nvPr/>
        </p:nvSpPr>
        <p:spPr bwMode="auto">
          <a:xfrm>
            <a:off x="7383463" y="3990975"/>
            <a:ext cx="1685925" cy="45720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/>
              <a:t>// </a:t>
            </a:r>
            <a:r>
              <a:rPr lang="en-US" sz="2400">
                <a:solidFill>
                  <a:srgbClr val="FF0000"/>
                </a:solidFill>
              </a:rPr>
              <a:t>OK!!!</a:t>
            </a:r>
            <a:r>
              <a:rPr lang="en-US" sz="2400"/>
              <a:t>     </a:t>
            </a:r>
          </a:p>
        </p:txBody>
      </p:sp>
      <p:sp>
        <p:nvSpPr>
          <p:cNvPr id="224275" name="Line 19"/>
          <p:cNvSpPr>
            <a:spLocks noChangeShapeType="1"/>
          </p:cNvSpPr>
          <p:nvPr/>
        </p:nvSpPr>
        <p:spPr bwMode="auto">
          <a:xfrm>
            <a:off x="5381625" y="42005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76" name="Line 20"/>
          <p:cNvSpPr>
            <a:spLocks noChangeShapeType="1"/>
          </p:cNvSpPr>
          <p:nvPr/>
        </p:nvSpPr>
        <p:spPr bwMode="auto">
          <a:xfrm>
            <a:off x="142875" y="26289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77" name="Line 21"/>
          <p:cNvSpPr>
            <a:spLocks noChangeShapeType="1"/>
          </p:cNvSpPr>
          <p:nvPr/>
        </p:nvSpPr>
        <p:spPr bwMode="auto">
          <a:xfrm>
            <a:off x="342900" y="32385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78" name="Text Box 22"/>
          <p:cNvSpPr txBox="1">
            <a:spLocks noChangeArrowheads="1"/>
          </p:cNvSpPr>
          <p:nvPr/>
        </p:nvSpPr>
        <p:spPr bwMode="auto">
          <a:xfrm>
            <a:off x="5353050" y="5470525"/>
            <a:ext cx="37909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One more thing: If you have  2 or more constructors, they </a:t>
            </a:r>
            <a:r>
              <a:rPr lang="en-US">
                <a:solidFill>
                  <a:srgbClr val="FF3300"/>
                </a:solidFill>
              </a:rPr>
              <a:t>cannot</a:t>
            </a:r>
            <a:r>
              <a:rPr lang="en-US">
                <a:solidFill>
                  <a:schemeClr val="tx2"/>
                </a:solidFill>
              </a:rPr>
              <a:t> have the </a:t>
            </a:r>
            <a:r>
              <a:rPr lang="en-US">
                <a:solidFill>
                  <a:schemeClr val="accent2"/>
                </a:solidFill>
              </a:rPr>
              <a:t>exact</a:t>
            </a:r>
            <a:r>
              <a:rPr lang="en-US">
                <a:solidFill>
                  <a:schemeClr val="tx2"/>
                </a:solidFill>
              </a:rPr>
              <a:t> same parameters/types.</a:t>
            </a:r>
          </a:p>
        </p:txBody>
      </p:sp>
      <p:grpSp>
        <p:nvGrpSpPr>
          <p:cNvPr id="224281" name="Group 25"/>
          <p:cNvGrpSpPr>
            <a:grpSpLocks/>
          </p:cNvGrpSpPr>
          <p:nvPr/>
        </p:nvGrpSpPr>
        <p:grpSpPr bwMode="auto">
          <a:xfrm>
            <a:off x="349250" y="1078266"/>
            <a:ext cx="5099050" cy="366713"/>
            <a:chOff x="262" y="48"/>
            <a:chExt cx="3212" cy="231"/>
          </a:xfrm>
        </p:grpSpPr>
        <p:sp>
          <p:nvSpPr>
            <p:cNvPr id="224279" name="Rectangle 23"/>
            <p:cNvSpPr>
              <a:spLocks noChangeArrowheads="1"/>
            </p:cNvSpPr>
            <p:nvPr/>
          </p:nvSpPr>
          <p:spPr bwMode="auto">
            <a:xfrm>
              <a:off x="276" y="90"/>
              <a:ext cx="3096" cy="17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24280" name="Rectangle 24"/>
            <p:cNvSpPr>
              <a:spLocks noChangeArrowheads="1"/>
            </p:cNvSpPr>
            <p:nvPr/>
          </p:nvSpPr>
          <p:spPr bwMode="auto">
            <a:xfrm>
              <a:off x="262" y="48"/>
              <a:ext cx="3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CSNerd</a:t>
              </a:r>
              <a:r>
                <a:rPr lang="en-US" sz="1800" b="1" dirty="0">
                  <a:latin typeface="Courier New" pitchFamily="49" charset="0"/>
                </a:rPr>
                <a:t>(</a:t>
              </a:r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PCs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=1</a:t>
              </a:r>
              <a:r>
                <a:rPr lang="en-US" sz="1800" b="1" dirty="0">
                  <a:latin typeface="Courier New" pitchFamily="49" charset="0"/>
                </a:rPr>
                <a:t>, </a:t>
              </a:r>
              <a:r>
                <a:rPr lang="en-US" sz="1800" b="1" dirty="0" err="1">
                  <a:latin typeface="Courier New" pitchFamily="49" charset="0"/>
                </a:rPr>
                <a:t>bool</a:t>
              </a:r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usesMac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</a:rPr>
                <a:t>=true</a:t>
              </a:r>
              <a:r>
                <a:rPr lang="en-US" sz="1800" b="1" dirty="0">
                  <a:latin typeface="Courier New" pitchFamily="49" charset="0"/>
                </a:rPr>
                <a:t>)</a:t>
              </a:r>
            </a:p>
          </p:txBody>
        </p:sp>
      </p:grpSp>
      <p:sp>
        <p:nvSpPr>
          <p:cNvPr id="224282" name="Line 26"/>
          <p:cNvSpPr>
            <a:spLocks noChangeShapeType="1"/>
          </p:cNvSpPr>
          <p:nvPr/>
        </p:nvSpPr>
        <p:spPr bwMode="auto">
          <a:xfrm>
            <a:off x="5372100" y="420052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4283" name="AutoShape 27"/>
          <p:cNvSpPr>
            <a:spLocks noChangeArrowheads="1"/>
          </p:cNvSpPr>
          <p:nvPr/>
        </p:nvSpPr>
        <p:spPr bwMode="auto">
          <a:xfrm>
            <a:off x="2461152" y="66675"/>
            <a:ext cx="5467350" cy="781050"/>
          </a:xfrm>
          <a:prstGeom prst="wedgeRoundRectCallout">
            <a:avLst>
              <a:gd name="adj1" fmla="val -47472"/>
              <a:gd name="adj2" fmla="val 96750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>
                <a:solidFill>
                  <a:schemeClr val="tx2"/>
                </a:solidFill>
              </a:rPr>
              <a:t>C++: “I’m confused! Should I call this constructor with default parameters…”</a:t>
            </a:r>
          </a:p>
        </p:txBody>
      </p:sp>
      <p:sp>
        <p:nvSpPr>
          <p:cNvPr id="224284" name="AutoShape 28"/>
          <p:cNvSpPr>
            <a:spLocks noChangeArrowheads="1"/>
          </p:cNvSpPr>
          <p:nvPr/>
        </p:nvSpPr>
        <p:spPr bwMode="auto">
          <a:xfrm>
            <a:off x="990600" y="1524000"/>
            <a:ext cx="5162550" cy="781050"/>
          </a:xfrm>
          <a:prstGeom prst="wedgeRoundRectCallout">
            <a:avLst>
              <a:gd name="adj1" fmla="val -47509"/>
              <a:gd name="adj2" fmla="val 84551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>
                <a:solidFill>
                  <a:schemeClr val="tx2"/>
                </a:solidFill>
              </a:rPr>
              <a:t>C++: “…or should I call this constructor with no parameters?”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463 L -0.00313 0.179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2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2027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2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2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2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0" grpId="0" autoUpdateAnimBg="0"/>
      <p:bldP spid="224272" grpId="0"/>
      <p:bldP spid="224273" grpId="0"/>
      <p:bldP spid="224273" grpId="1"/>
      <p:bldP spid="224274" grpId="0" animBg="1"/>
      <p:bldP spid="224275" grpId="0" animBg="1"/>
      <p:bldP spid="224275" grpId="1" animBg="1"/>
      <p:bldP spid="224276" grpId="0" animBg="1"/>
      <p:bldP spid="224276" grpId="1" animBg="1"/>
      <p:bldP spid="224277" grpId="0" animBg="1"/>
      <p:bldP spid="224277" grpId="1" animBg="1"/>
      <p:bldP spid="224278" grpId="0" autoUpdateAnimBg="0"/>
      <p:bldP spid="224282" grpId="0" animBg="1"/>
      <p:bldP spid="224282" grpId="1" animBg="1"/>
      <p:bldP spid="224283" grpId="0" animBg="1"/>
      <p:bldP spid="224284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71440</TotalTime>
  <Words>9378</Words>
  <Application>Microsoft Office PowerPoint</Application>
  <PresentationFormat>On-screen Show (4:3)</PresentationFormat>
  <Paragraphs>2911</Paragraphs>
  <Slides>80</Slides>
  <Notes>62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2" baseType="lpstr">
      <vt:lpstr>Default Design</vt:lpstr>
      <vt:lpstr>Bitmap Image</vt:lpstr>
      <vt:lpstr>PowerPoint Presentation</vt:lpstr>
      <vt:lpstr>Constructors: Class Initialization</vt:lpstr>
      <vt:lpstr>PowerPoint Presentation</vt:lpstr>
      <vt:lpstr>PowerPoint Presentation</vt:lpstr>
      <vt:lpstr>Constructors</vt:lpstr>
      <vt:lpstr>PowerPoint Presentation</vt:lpstr>
      <vt:lpstr>PowerPoint Presentation</vt:lpstr>
      <vt:lpstr>PowerPoint Presentation</vt:lpstr>
      <vt:lpstr>PowerPoint Presentation</vt:lpstr>
      <vt:lpstr>Constructors</vt:lpstr>
      <vt:lpstr>Constructors &amp; Arrays</vt:lpstr>
      <vt:lpstr>When Constructors are Called</vt:lpstr>
      <vt:lpstr>Class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must you have a destructor? </vt:lpstr>
      <vt:lpstr>PowerPoint Presentation</vt:lpstr>
      <vt:lpstr>PowerPoint Presentation</vt:lpstr>
      <vt:lpstr>Class Challenge #2</vt:lpstr>
      <vt:lpstr>PowerPoint Presentation</vt:lpstr>
      <vt:lpstr>Class Composition</vt:lpstr>
      <vt:lpstr>Class Composition</vt:lpstr>
      <vt:lpstr>PowerPoint Presentation</vt:lpstr>
      <vt:lpstr>PowerPoint Presentation</vt:lpstr>
      <vt:lpstr>PowerPoint Presentation</vt:lpstr>
      <vt:lpstr>PowerPoint Presentation</vt:lpstr>
      <vt:lpstr>Back to Auto-generated Constructors and Destructors</vt:lpstr>
      <vt:lpstr>Back to Auto-generated Constructors and Destructors</vt:lpstr>
      <vt:lpstr>Class Composition Construction + Destruction </vt:lpstr>
      <vt:lpstr>Advanced Class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Initializer Lists</vt:lpstr>
      <vt:lpstr>Initializer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Challenge</vt:lpstr>
      <vt:lpstr>Challenge #1</vt:lpstr>
      <vt:lpstr>Challenge #2</vt:lpstr>
      <vt:lpstr>A Few Final Topics</vt:lpstr>
      <vt:lpstr>Topic #1: Include Etiquette</vt:lpstr>
      <vt:lpstr>Topic #1: Include Etiquette</vt:lpstr>
      <vt:lpstr>Topic #1: Include Etiquette</vt:lpstr>
      <vt:lpstr>Topic #2: Preprocessor Directives</vt:lpstr>
      <vt:lpstr>Preprocessor Directives</vt:lpstr>
      <vt:lpstr>Preprocessor Directives</vt:lpstr>
      <vt:lpstr>Separate Compilation</vt:lpstr>
      <vt:lpstr>Separate Compilation</vt:lpstr>
      <vt:lpstr>Separate Compilation</vt:lpstr>
      <vt:lpstr>Last Topic: Knowing WHEN to Include .H Files</vt:lpstr>
      <vt:lpstr>Last Topic: Knowing WHEN to Include .H Files</vt:lpstr>
      <vt:lpstr>Last Topic: Knowing WHEN to Include .H Files</vt:lpstr>
      <vt:lpstr>Last Topic: Knowing WHEN to Include .H Files</vt:lpstr>
      <vt:lpstr>Students and Classrooms</vt:lpstr>
      <vt:lpstr>Last Topic: Self-referential Classes</vt:lpstr>
      <vt:lpstr>Last Topic: Self-referential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Constructor Challenge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Windows User</cp:lastModifiedBy>
  <cp:revision>1837</cp:revision>
  <dcterms:created xsi:type="dcterms:W3CDTF">2003-01-04T20:10:16Z</dcterms:created>
  <dcterms:modified xsi:type="dcterms:W3CDTF">2015-01-16T05:53:34Z</dcterms:modified>
</cp:coreProperties>
</file>